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7" r:id="rId3"/>
    <p:sldId id="288" r:id="rId4"/>
    <p:sldId id="289"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91" r:id="rId25"/>
    <p:sldId id="276" r:id="rId26"/>
    <p:sldId id="277" r:id="rId27"/>
    <p:sldId id="290" r:id="rId28"/>
    <p:sldId id="278" r:id="rId29"/>
    <p:sldId id="279" r:id="rId30"/>
    <p:sldId id="280" r:id="rId31"/>
    <p:sldId id="281" r:id="rId32"/>
    <p:sldId id="282" r:id="rId33"/>
    <p:sldId id="283" r:id="rId34"/>
    <p:sldId id="284" r:id="rId35"/>
    <p:sldId id="285" r:id="rId36"/>
    <p:sldId id="28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54"/>
    <p:restoredTop sz="94618"/>
  </p:normalViewPr>
  <p:slideViewPr>
    <p:cSldViewPr snapToGrid="0" snapToObjects="1">
      <p:cViewPr varScale="1">
        <p:scale>
          <a:sx n="217" d="100"/>
          <a:sy n="217" d="100"/>
        </p:scale>
        <p:origin x="22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F645F5-04F8-8743-A74D-130BAC117844}" type="datetimeFigureOut">
              <a:rPr lang="en-US" smtClean="0"/>
              <a:t>4/11/17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3763A-A99A-0B4F-AF1B-5A576C7E5106}" type="slidenum">
              <a:rPr lang="en-US" smtClean="0"/>
              <a:t>‹#›</a:t>
            </a:fld>
            <a:endParaRPr lang="en-US"/>
          </a:p>
        </p:txBody>
      </p:sp>
    </p:spTree>
    <p:extLst>
      <p:ext uri="{BB962C8B-B14F-4D97-AF65-F5344CB8AC3E}">
        <p14:creationId xmlns:p14="http://schemas.microsoft.com/office/powerpoint/2010/main" val="189345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F645F5-04F8-8743-A74D-130BAC117844}" type="datetimeFigureOut">
              <a:rPr lang="en-US" smtClean="0"/>
              <a:t>4/11/17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3763A-A99A-0B4F-AF1B-5A576C7E5106}" type="slidenum">
              <a:rPr lang="en-US" smtClean="0"/>
              <a:t>‹#›</a:t>
            </a:fld>
            <a:endParaRPr lang="en-US"/>
          </a:p>
        </p:txBody>
      </p:sp>
    </p:spTree>
    <p:extLst>
      <p:ext uri="{BB962C8B-B14F-4D97-AF65-F5344CB8AC3E}">
        <p14:creationId xmlns:p14="http://schemas.microsoft.com/office/powerpoint/2010/main" val="568721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F645F5-04F8-8743-A74D-130BAC117844}" type="datetimeFigureOut">
              <a:rPr lang="en-US" smtClean="0"/>
              <a:t>4/11/17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3763A-A99A-0B4F-AF1B-5A576C7E5106}" type="slidenum">
              <a:rPr lang="en-US" smtClean="0"/>
              <a:t>‹#›</a:t>
            </a:fld>
            <a:endParaRPr lang="en-US"/>
          </a:p>
        </p:txBody>
      </p:sp>
    </p:spTree>
    <p:extLst>
      <p:ext uri="{BB962C8B-B14F-4D97-AF65-F5344CB8AC3E}">
        <p14:creationId xmlns:p14="http://schemas.microsoft.com/office/powerpoint/2010/main" val="51226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F645F5-04F8-8743-A74D-130BAC117844}" type="datetimeFigureOut">
              <a:rPr lang="en-US" smtClean="0"/>
              <a:t>4/11/17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3763A-A99A-0B4F-AF1B-5A576C7E5106}" type="slidenum">
              <a:rPr lang="en-US" smtClean="0"/>
              <a:t>‹#›</a:t>
            </a:fld>
            <a:endParaRPr lang="en-US"/>
          </a:p>
        </p:txBody>
      </p:sp>
    </p:spTree>
    <p:extLst>
      <p:ext uri="{BB962C8B-B14F-4D97-AF65-F5344CB8AC3E}">
        <p14:creationId xmlns:p14="http://schemas.microsoft.com/office/powerpoint/2010/main" val="18608646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F645F5-04F8-8743-A74D-130BAC117844}" type="datetimeFigureOut">
              <a:rPr lang="en-US" smtClean="0"/>
              <a:t>4/11/17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13763A-A99A-0B4F-AF1B-5A576C7E5106}" type="slidenum">
              <a:rPr lang="en-US" smtClean="0"/>
              <a:t>‹#›</a:t>
            </a:fld>
            <a:endParaRPr lang="en-US"/>
          </a:p>
        </p:txBody>
      </p:sp>
    </p:spTree>
    <p:extLst>
      <p:ext uri="{BB962C8B-B14F-4D97-AF65-F5344CB8AC3E}">
        <p14:creationId xmlns:p14="http://schemas.microsoft.com/office/powerpoint/2010/main" val="1748527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F645F5-04F8-8743-A74D-130BAC117844}" type="datetimeFigureOut">
              <a:rPr lang="en-US" smtClean="0"/>
              <a:t>4/11/17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3763A-A99A-0B4F-AF1B-5A576C7E5106}" type="slidenum">
              <a:rPr lang="en-US" smtClean="0"/>
              <a:t>‹#›</a:t>
            </a:fld>
            <a:endParaRPr lang="en-US"/>
          </a:p>
        </p:txBody>
      </p:sp>
    </p:spTree>
    <p:extLst>
      <p:ext uri="{BB962C8B-B14F-4D97-AF65-F5344CB8AC3E}">
        <p14:creationId xmlns:p14="http://schemas.microsoft.com/office/powerpoint/2010/main" val="1330139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F645F5-04F8-8743-A74D-130BAC117844}" type="datetimeFigureOut">
              <a:rPr lang="en-US" smtClean="0"/>
              <a:t>4/11/17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13763A-A99A-0B4F-AF1B-5A576C7E5106}" type="slidenum">
              <a:rPr lang="en-US" smtClean="0"/>
              <a:t>‹#›</a:t>
            </a:fld>
            <a:endParaRPr lang="en-US"/>
          </a:p>
        </p:txBody>
      </p:sp>
    </p:spTree>
    <p:extLst>
      <p:ext uri="{BB962C8B-B14F-4D97-AF65-F5344CB8AC3E}">
        <p14:creationId xmlns:p14="http://schemas.microsoft.com/office/powerpoint/2010/main" val="343643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F645F5-04F8-8743-A74D-130BAC117844}" type="datetimeFigureOut">
              <a:rPr lang="en-US" smtClean="0"/>
              <a:t>4/11/17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13763A-A99A-0B4F-AF1B-5A576C7E5106}" type="slidenum">
              <a:rPr lang="en-US" smtClean="0"/>
              <a:t>‹#›</a:t>
            </a:fld>
            <a:endParaRPr lang="en-US"/>
          </a:p>
        </p:txBody>
      </p:sp>
    </p:spTree>
    <p:extLst>
      <p:ext uri="{BB962C8B-B14F-4D97-AF65-F5344CB8AC3E}">
        <p14:creationId xmlns:p14="http://schemas.microsoft.com/office/powerpoint/2010/main" val="1025399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F645F5-04F8-8743-A74D-130BAC117844}" type="datetimeFigureOut">
              <a:rPr lang="en-US" smtClean="0"/>
              <a:t>4/11/17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13763A-A99A-0B4F-AF1B-5A576C7E5106}" type="slidenum">
              <a:rPr lang="en-US" smtClean="0"/>
              <a:t>‹#›</a:t>
            </a:fld>
            <a:endParaRPr lang="en-US"/>
          </a:p>
        </p:txBody>
      </p:sp>
    </p:spTree>
    <p:extLst>
      <p:ext uri="{BB962C8B-B14F-4D97-AF65-F5344CB8AC3E}">
        <p14:creationId xmlns:p14="http://schemas.microsoft.com/office/powerpoint/2010/main" val="332188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F645F5-04F8-8743-A74D-130BAC117844}" type="datetimeFigureOut">
              <a:rPr lang="en-US" smtClean="0"/>
              <a:t>4/11/17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3763A-A99A-0B4F-AF1B-5A576C7E5106}" type="slidenum">
              <a:rPr lang="en-US" smtClean="0"/>
              <a:t>‹#›</a:t>
            </a:fld>
            <a:endParaRPr lang="en-US"/>
          </a:p>
        </p:txBody>
      </p:sp>
    </p:spTree>
    <p:extLst>
      <p:ext uri="{BB962C8B-B14F-4D97-AF65-F5344CB8AC3E}">
        <p14:creationId xmlns:p14="http://schemas.microsoft.com/office/powerpoint/2010/main" val="1775952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F645F5-04F8-8743-A74D-130BAC117844}" type="datetimeFigureOut">
              <a:rPr lang="en-US" smtClean="0"/>
              <a:t>4/11/17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13763A-A99A-0B4F-AF1B-5A576C7E5106}" type="slidenum">
              <a:rPr lang="en-US" smtClean="0"/>
              <a:t>‹#›</a:t>
            </a:fld>
            <a:endParaRPr lang="en-US"/>
          </a:p>
        </p:txBody>
      </p:sp>
    </p:spTree>
    <p:extLst>
      <p:ext uri="{BB962C8B-B14F-4D97-AF65-F5344CB8AC3E}">
        <p14:creationId xmlns:p14="http://schemas.microsoft.com/office/powerpoint/2010/main" val="5631301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645F5-04F8-8743-A74D-130BAC117844}" type="datetimeFigureOut">
              <a:rPr lang="en-US" smtClean="0"/>
              <a:t>4/11/17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3763A-A99A-0B4F-AF1B-5A576C7E5106}" type="slidenum">
              <a:rPr lang="en-US" smtClean="0"/>
              <a:t>‹#›</a:t>
            </a:fld>
            <a:endParaRPr lang="en-US"/>
          </a:p>
        </p:txBody>
      </p:sp>
    </p:spTree>
    <p:extLst>
      <p:ext uri="{BB962C8B-B14F-4D97-AF65-F5344CB8AC3E}">
        <p14:creationId xmlns:p14="http://schemas.microsoft.com/office/powerpoint/2010/main" val="238920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0" i="0" kern="1200">
          <a:solidFill>
            <a:schemeClr val="tx1"/>
          </a:solidFill>
          <a:latin typeface="Helvetica Light" charset="0"/>
          <a:ea typeface="Helvetica Light" charset="0"/>
          <a:cs typeface="Helvetica Ligh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Garamond" charset="0"/>
          <a:ea typeface="Garamond" charset="0"/>
          <a:cs typeface="Garamond"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Garamond" charset="0"/>
          <a:ea typeface="Garamond" charset="0"/>
          <a:cs typeface="Garamond"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Garamond" charset="0"/>
          <a:ea typeface="Garamond" charset="0"/>
          <a:cs typeface="Garamond"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Garamond" charset="0"/>
          <a:ea typeface="Garamond" charset="0"/>
          <a:cs typeface="Garamond"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Garamond" charset="0"/>
          <a:ea typeface="Garamond" charset="0"/>
          <a:cs typeface="Garamon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7.xml.rels><?xml version="1.0" encoding="UTF-8" standalone="yes"?>
<Relationships xmlns="http://schemas.openxmlformats.org/package/2006/relationships"><Relationship Id="rId3" Type="http://schemas.openxmlformats.org/officeDocument/2006/relationships/hyperlink" Target="https://elifesciences.org/" TargetMode="External"/><Relationship Id="rId4" Type="http://schemas.openxmlformats.org/officeDocument/2006/relationships/hyperlink" Target="http://www.nature.com/ncomms/" TargetMode="External"/><Relationship Id="rId5" Type="http://schemas.openxmlformats.org/officeDocument/2006/relationships/hyperlink" Target="https://peerj.com/" TargetMode="External"/><Relationship Id="rId6" Type="http://schemas.openxmlformats.org/officeDocument/2006/relationships/hyperlink" Target="http://www.frontiersin.org/" TargetMode="External"/><Relationship Id="rId7" Type="http://schemas.openxmlformats.org/officeDocument/2006/relationships/hyperlink" Target="http://journals.plos.org/plosone/" TargetMode="External"/><Relationship Id="rId1" Type="http://schemas.openxmlformats.org/officeDocument/2006/relationships/slideLayout" Target="../slideLayouts/slideLayout2.xml"/><Relationship Id="rId2" Type="http://schemas.openxmlformats.org/officeDocument/2006/relationships/hyperlink" Target="http://journals.plos.org/plosbiolog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rxiv.org/" TargetMode="External"/><Relationship Id="rId3"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 TargetMode="External"/><Relationship Id="rId4" Type="http://schemas.openxmlformats.org/officeDocument/2006/relationships/hyperlink" Target="http://mybinder.org/" TargetMode="External"/><Relationship Id="rId5" Type="http://schemas.openxmlformats.org/officeDocument/2006/relationships/hyperlink" Target="http://mybinder.org/repo/minrk/ligo-binder/notebooks/GW150914_tutorial.ipynb" TargetMode="External"/><Relationship Id="rId6" Type="http://schemas.openxmlformats.org/officeDocument/2006/relationships/hyperlink" Target="https://github.com/Reproducible-Science-Curriculum/publication-RR-Jupyter/blob/master/Publication.md" TargetMode="External"/><Relationship Id="rId7" Type="http://schemas.openxmlformats.org/officeDocument/2006/relationships/image" Target="../media/image3.tiff"/><Relationship Id="rId8"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hyperlink" Target="https://figshare.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openfmri.org/" TargetMode="External"/><Relationship Id="rId4" Type="http://schemas.openxmlformats.org/officeDocument/2006/relationships/hyperlink" Target="https://www.ncbi.nlm.nih.gov/geo/" TargetMode="External"/><Relationship Id="rId5" Type="http://schemas.openxmlformats.org/officeDocument/2006/relationships/hyperlink" Target="https://www.ncbi.nlm.nih.gov/sra/" TargetMode="External"/><Relationship Id="rId6"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hyperlink" Target="http://crcns.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studio.com/" TargetMode="External"/><Relationship Id="rId3" Type="http://schemas.openxmlformats.org/officeDocument/2006/relationships/hyperlink" Target="http://ggplot2.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oftware-carpentry.org/" TargetMode="External"/><Relationship Id="rId3" Type="http://schemas.openxmlformats.org/officeDocument/2006/relationships/image" Target="../media/image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atacarpentry.org/" TargetMode="External"/><Relationship Id="rId3" Type="http://schemas.openxmlformats.org/officeDocument/2006/relationships/image" Target="../media/image8.tiff"/></Relationships>
</file>

<file path=ppt/slides/_rels/slide34.xml.rels><?xml version="1.0" encoding="UTF-8" standalone="yes"?>
<Relationships xmlns="http://schemas.openxmlformats.org/package/2006/relationships"><Relationship Id="rId3" Type="http://schemas.openxmlformats.org/officeDocument/2006/relationships/hyperlink" Target="https://bids.berkeley.edu/" TargetMode="External"/><Relationship Id="rId4" Type="http://schemas.openxmlformats.org/officeDocument/2006/relationships/hyperlink" Target="http://data.berkeley.edu/" TargetMode="External"/><Relationship Id="rId5" Type="http://schemas.openxmlformats.org/officeDocument/2006/relationships/hyperlink" Target="http://www.thehackerwithin.org/berkeley/" TargetMode="External"/><Relationship Id="rId6" Type="http://schemas.openxmlformats.org/officeDocument/2006/relationships/hyperlink" Target="http://cdips.physics.berkeley.edu/" TargetMode="External"/><Relationship Id="rId1" Type="http://schemas.openxmlformats.org/officeDocument/2006/relationships/slideLayout" Target="../slideLayouts/slideLayout2.xml"/><Relationship Id="rId2" Type="http://schemas.openxmlformats.org/officeDocument/2006/relationships/hyperlink" Target="http://dlab.berkeley.edu/"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holdgraf/reproducible_research_2017/blob/master/week_01/extras/Jupyter_Intro_Background.ipynb" TargetMode="External"/><Relationship Id="rId3" Type="http://schemas.openxmlformats.org/officeDocument/2006/relationships/hyperlink" Target="NUL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Open Science 101</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74646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Storing </a:t>
            </a:r>
            <a:r>
              <a:rPr lang="en-US" dirty="0" smtClean="0"/>
              <a:t>and cataloging the data  </a:t>
            </a:r>
            <a:r>
              <a:rPr lang="en-US" dirty="0" smtClean="0">
                <a:solidFill>
                  <a:schemeClr val="accent2"/>
                </a:solidFill>
              </a:rPr>
              <a:t>&lt;-- Most scientists get </a:t>
            </a:r>
            <a:r>
              <a:rPr lang="en-US" dirty="0" smtClean="0">
                <a:solidFill>
                  <a:schemeClr val="accent2"/>
                </a:solidFill>
              </a:rPr>
              <a:t>little training </a:t>
            </a:r>
            <a:r>
              <a:rPr lang="en-US" dirty="0" smtClean="0">
                <a:solidFill>
                  <a:schemeClr val="accent2"/>
                </a:solidFill>
              </a:rPr>
              <a:t>on how to structure and store data.</a:t>
            </a:r>
          </a:p>
          <a:p>
            <a:r>
              <a:rPr lang="en-US" dirty="0" smtClean="0"/>
              <a:t>Analyze the data  </a:t>
            </a:r>
            <a:r>
              <a:rPr lang="en-US" dirty="0" smtClean="0">
                <a:solidFill>
                  <a:schemeClr val="accent2"/>
                </a:solidFill>
              </a:rPr>
              <a:t>&lt;-- On that note, most scientists also aren't given any formal training in data analysis.</a:t>
            </a:r>
          </a:p>
          <a:p>
            <a:r>
              <a:rPr lang="en-US" dirty="0" smtClean="0"/>
              <a:t>Refine the analysis  </a:t>
            </a:r>
            <a:r>
              <a:rPr lang="en-US" dirty="0" smtClean="0">
                <a:solidFill>
                  <a:schemeClr val="accent2"/>
                </a:solidFill>
              </a:rPr>
              <a:t>&lt;-- </a:t>
            </a:r>
            <a:r>
              <a:rPr lang="en-US" dirty="0" smtClean="0">
                <a:solidFill>
                  <a:schemeClr val="accent2"/>
                </a:solidFill>
              </a:rPr>
              <a:t>One </a:t>
            </a:r>
            <a:r>
              <a:rPr lang="en-US" dirty="0" smtClean="0">
                <a:solidFill>
                  <a:schemeClr val="accent2"/>
                </a:solidFill>
              </a:rPr>
              <a:t>analysis is hard enough, </a:t>
            </a:r>
            <a:r>
              <a:rPr lang="en-US" dirty="0" smtClean="0">
                <a:solidFill>
                  <a:schemeClr val="accent2"/>
                </a:solidFill>
              </a:rPr>
              <a:t>how do you </a:t>
            </a:r>
            <a:r>
              <a:rPr lang="en-US" dirty="0" smtClean="0">
                <a:solidFill>
                  <a:schemeClr val="accent2"/>
                </a:solidFill>
              </a:rPr>
              <a:t>incorporate this into a broader </a:t>
            </a:r>
            <a:r>
              <a:rPr lang="en-US" dirty="0" smtClean="0">
                <a:solidFill>
                  <a:schemeClr val="accent2"/>
                </a:solidFill>
              </a:rPr>
              <a:t>cycle?</a:t>
            </a:r>
            <a:endParaRPr lang="en-US" dirty="0" smtClean="0">
              <a:solidFill>
                <a:schemeClr val="accent2"/>
              </a:solidFill>
            </a:endParaRPr>
          </a:p>
          <a:p>
            <a:r>
              <a:rPr lang="en-US" dirty="0" smtClean="0"/>
              <a:t>Sharing your results  </a:t>
            </a:r>
            <a:r>
              <a:rPr lang="en-US" dirty="0" smtClean="0">
                <a:solidFill>
                  <a:schemeClr val="accent2"/>
                </a:solidFill>
              </a:rPr>
              <a:t>&lt;-- Some results just don't make sense as a journal article, but this is the only method we have for sharing results.</a:t>
            </a:r>
            <a:endParaRPr lang="en-US" dirty="0">
              <a:solidFill>
                <a:schemeClr val="accent2"/>
              </a:solidFill>
            </a:endParaRPr>
          </a:p>
        </p:txBody>
      </p:sp>
    </p:spTree>
    <p:extLst>
      <p:ext uri="{BB962C8B-B14F-4D97-AF65-F5344CB8AC3E}">
        <p14:creationId xmlns:p14="http://schemas.microsoft.com/office/powerpoint/2010/main" val="20466229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7925"/>
            <a:ext cx="10515600" cy="1325563"/>
          </a:xfrm>
        </p:spPr>
        <p:txBody>
          <a:bodyPr/>
          <a:lstStyle/>
          <a:p>
            <a:r>
              <a:rPr lang="en-US" smtClean="0"/>
              <a:t>At its core, open science is about improving this process.</a:t>
            </a:r>
            <a:endParaRPr lang="en-US"/>
          </a:p>
        </p:txBody>
      </p:sp>
    </p:spTree>
    <p:extLst>
      <p:ext uri="{BB962C8B-B14F-4D97-AF65-F5344CB8AC3E}">
        <p14:creationId xmlns:p14="http://schemas.microsoft.com/office/powerpoint/2010/main" val="1483541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data reproducibility fit in?</a:t>
            </a:r>
            <a:endParaRPr lang="en-US" dirty="0"/>
          </a:p>
        </p:txBody>
      </p:sp>
      <p:sp>
        <p:nvSpPr>
          <p:cNvPr id="3" name="Content Placeholder 2"/>
          <p:cNvSpPr>
            <a:spLocks noGrp="1"/>
          </p:cNvSpPr>
          <p:nvPr>
            <p:ph idx="1"/>
          </p:nvPr>
        </p:nvSpPr>
        <p:spPr/>
        <p:txBody>
          <a:bodyPr/>
          <a:lstStyle/>
          <a:p>
            <a:r>
              <a:rPr lang="en-US" dirty="0" smtClean="0"/>
              <a:t>The Four Facets of reproducibility</a:t>
            </a:r>
          </a:p>
          <a:p>
            <a:pPr lvl="1"/>
            <a:r>
              <a:rPr lang="en-US" b="1" dirty="0" smtClean="0"/>
              <a:t>Documentation</a:t>
            </a:r>
            <a:r>
              <a:rPr lang="en-US" dirty="0" smtClean="0"/>
              <a:t>: note the difference between binary files (e.g. </a:t>
            </a:r>
            <a:r>
              <a:rPr lang="en-US" dirty="0" err="1" smtClean="0"/>
              <a:t>docx</a:t>
            </a:r>
            <a:r>
              <a:rPr lang="en-US" dirty="0" smtClean="0"/>
              <a:t>) and .txt files and why text files are preferred for documentation</a:t>
            </a:r>
          </a:p>
          <a:p>
            <a:pPr lvl="1"/>
            <a:r>
              <a:rPr lang="en-US" b="1" dirty="0" smtClean="0"/>
              <a:t>Organization</a:t>
            </a:r>
            <a:r>
              <a:rPr lang="en-US" dirty="0" smtClean="0"/>
              <a:t>: tools to organize your projects so that you don’t have a single folder with hundreds of files.</a:t>
            </a:r>
          </a:p>
          <a:p>
            <a:pPr lvl="1"/>
            <a:r>
              <a:rPr lang="en-US" b="1" dirty="0" smtClean="0"/>
              <a:t>Automation</a:t>
            </a:r>
            <a:r>
              <a:rPr lang="en-US" dirty="0" smtClean="0"/>
              <a:t>: the power of scripting to create automated data analyses.</a:t>
            </a:r>
          </a:p>
          <a:p>
            <a:pPr lvl="1"/>
            <a:r>
              <a:rPr lang="en-US" b="1" dirty="0" smtClean="0"/>
              <a:t>Dissemination</a:t>
            </a:r>
            <a:r>
              <a:rPr lang="en-US" dirty="0" smtClean="0"/>
              <a:t>: publishing is not the end of your analysis, rather it is a way station towards your future research and the future research of others.</a:t>
            </a:r>
            <a:endParaRPr lang="en-US" dirty="0"/>
          </a:p>
        </p:txBody>
      </p:sp>
    </p:spTree>
    <p:extLst>
      <p:ext uri="{BB962C8B-B14F-4D97-AF65-F5344CB8AC3E}">
        <p14:creationId xmlns:p14="http://schemas.microsoft.com/office/powerpoint/2010/main" val="200170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 unit of science is data</a:t>
            </a:r>
            <a:endParaRPr lang="en-US" dirty="0"/>
          </a:p>
        </p:txBody>
      </p:sp>
      <p:sp>
        <p:nvSpPr>
          <p:cNvPr id="3" name="Content Placeholder 2"/>
          <p:cNvSpPr>
            <a:spLocks noGrp="1"/>
          </p:cNvSpPr>
          <p:nvPr>
            <p:ph idx="1"/>
          </p:nvPr>
        </p:nvSpPr>
        <p:spPr/>
        <p:txBody>
          <a:bodyPr/>
          <a:lstStyle/>
          <a:p>
            <a:r>
              <a:rPr lang="en-US" dirty="0" smtClean="0"/>
              <a:t>Nowadays, doing your science openly, reproducibly, and efficiently means getting a set of skills with </a:t>
            </a:r>
            <a:r>
              <a:rPr lang="en-US" b="1" dirty="0" smtClean="0"/>
              <a:t>data and computers</a:t>
            </a:r>
            <a:r>
              <a:rPr lang="en-US" dirty="0" smtClean="0"/>
              <a:t> that is not part of the traditional scientific education.</a:t>
            </a:r>
          </a:p>
          <a:p>
            <a:r>
              <a:rPr lang="en-US" dirty="0" smtClean="0"/>
              <a:t>The benefit to you is that doing science reproducibly will also make your science more efficient and effective.</a:t>
            </a:r>
            <a:endParaRPr lang="en-US" dirty="0"/>
          </a:p>
        </p:txBody>
      </p:sp>
    </p:spTree>
    <p:extLst>
      <p:ext uri="{BB962C8B-B14F-4D97-AF65-F5344CB8AC3E}">
        <p14:creationId xmlns:p14="http://schemas.microsoft.com/office/powerpoint/2010/main" val="3520757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open-science ecosystem.</a:t>
            </a:r>
            <a:endParaRPr lang="en-US" dirty="0"/>
          </a:p>
        </p:txBody>
      </p:sp>
      <p:sp>
        <p:nvSpPr>
          <p:cNvPr id="3" name="Content Placeholder 2"/>
          <p:cNvSpPr>
            <a:spLocks noGrp="1"/>
          </p:cNvSpPr>
          <p:nvPr>
            <p:ph idx="1"/>
          </p:nvPr>
        </p:nvSpPr>
        <p:spPr/>
        <p:txBody>
          <a:bodyPr/>
          <a:lstStyle/>
          <a:p>
            <a:r>
              <a:rPr lang="en-US" dirty="0" smtClean="0"/>
              <a:t>This is a quick run-down of the big players in the world of open-science. It'll cover the high-level concepts and we can dive into the details later.</a:t>
            </a:r>
          </a:p>
          <a:p>
            <a:r>
              <a:rPr lang="en-US" dirty="0" smtClean="0"/>
              <a:t>We'll see how each of these fit into the scientific workflow we discussed above.</a:t>
            </a:r>
          </a:p>
          <a:p>
            <a:r>
              <a:rPr lang="en-US" dirty="0" smtClean="0"/>
              <a:t>It's broken down into two main sections:</a:t>
            </a:r>
          </a:p>
          <a:p>
            <a:pPr lvl="1"/>
            <a:r>
              <a:rPr lang="en-US" dirty="0" smtClean="0"/>
              <a:t>Sharing and publishing work</a:t>
            </a:r>
          </a:p>
          <a:p>
            <a:pPr lvl="1"/>
            <a:r>
              <a:rPr lang="en-US" dirty="0" smtClean="0"/>
              <a:t>Analyzing data effectively</a:t>
            </a:r>
            <a:endParaRPr lang="en-US" dirty="0"/>
          </a:p>
        </p:txBody>
      </p:sp>
    </p:spTree>
    <p:extLst>
      <p:ext uri="{BB962C8B-B14F-4D97-AF65-F5344CB8AC3E}">
        <p14:creationId xmlns:p14="http://schemas.microsoft.com/office/powerpoint/2010/main" val="332069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Sharing and publishing your work</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61161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publishing industry and the Open Access movement</a:t>
            </a:r>
            <a:endParaRPr lang="en-US" dirty="0"/>
          </a:p>
        </p:txBody>
      </p:sp>
      <p:sp>
        <p:nvSpPr>
          <p:cNvPr id="5" name="Content Placeholder 4"/>
          <p:cNvSpPr>
            <a:spLocks noGrp="1"/>
          </p:cNvSpPr>
          <p:nvPr>
            <p:ph idx="1"/>
          </p:nvPr>
        </p:nvSpPr>
        <p:spPr/>
        <p:txBody>
          <a:bodyPr>
            <a:normAutofit/>
          </a:bodyPr>
          <a:lstStyle/>
          <a:p>
            <a:r>
              <a:rPr lang="en-US" dirty="0" smtClean="0"/>
              <a:t>Reproducible science means accessible science. </a:t>
            </a:r>
            <a:r>
              <a:rPr lang="en-US" dirty="0" smtClean="0"/>
              <a:t>In recent </a:t>
            </a:r>
            <a:r>
              <a:rPr lang="en-US" dirty="0" smtClean="0"/>
              <a:t>years we have seen growth in the number of journals that offer "Open Access" material.</a:t>
            </a:r>
          </a:p>
          <a:p>
            <a:r>
              <a:rPr lang="en-US" dirty="0" smtClean="0"/>
              <a:t>This means that the readers aren't the ones paying for the content. You don't need to be behind a paywall in order to access this content</a:t>
            </a:r>
          </a:p>
          <a:p>
            <a:endParaRPr lang="en-US" dirty="0"/>
          </a:p>
          <a:p>
            <a:endParaRPr lang="en-US" dirty="0"/>
          </a:p>
        </p:txBody>
      </p:sp>
      <p:pic>
        <p:nvPicPr>
          <p:cNvPr id="6" name="Picture 5"/>
          <p:cNvPicPr>
            <a:picLocks noChangeAspect="1"/>
          </p:cNvPicPr>
          <p:nvPr/>
        </p:nvPicPr>
        <p:blipFill>
          <a:blip r:embed="rId2"/>
          <a:stretch>
            <a:fillRect/>
          </a:stretch>
        </p:blipFill>
        <p:spPr>
          <a:xfrm>
            <a:off x="5713306" y="4550833"/>
            <a:ext cx="1127083" cy="1761067"/>
          </a:xfrm>
          <a:prstGeom prst="rect">
            <a:avLst/>
          </a:prstGeom>
        </p:spPr>
      </p:pic>
    </p:spTree>
    <p:extLst>
      <p:ext uri="{BB962C8B-B14F-4D97-AF65-F5344CB8AC3E}">
        <p14:creationId xmlns:p14="http://schemas.microsoft.com/office/powerpoint/2010/main" val="1376877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ome big open access players</a:t>
            </a:r>
            <a:endParaRPr lang="en-US" dirty="0"/>
          </a:p>
        </p:txBody>
      </p:sp>
      <p:sp>
        <p:nvSpPr>
          <p:cNvPr id="3" name="Content Placeholder 2"/>
          <p:cNvSpPr>
            <a:spLocks noGrp="1"/>
          </p:cNvSpPr>
          <p:nvPr>
            <p:ph idx="1"/>
          </p:nvPr>
        </p:nvSpPr>
        <p:spPr/>
        <p:txBody>
          <a:bodyPr>
            <a:normAutofit/>
          </a:bodyPr>
          <a:lstStyle/>
          <a:p>
            <a:r>
              <a:rPr lang="en-US" b="1" dirty="0" smtClean="0"/>
              <a:t>Higher-end </a:t>
            </a:r>
            <a:r>
              <a:rPr lang="en-US" b="1" dirty="0"/>
              <a:t>journals</a:t>
            </a:r>
            <a:endParaRPr lang="en-US" dirty="0"/>
          </a:p>
          <a:p>
            <a:pPr lvl="1"/>
            <a:r>
              <a:rPr lang="en-US" dirty="0"/>
              <a:t>PLOS-XXX journals, e.g., </a:t>
            </a:r>
            <a:r>
              <a:rPr lang="en-US" u="sng" dirty="0">
                <a:hlinkClick r:id="rId2"/>
              </a:rPr>
              <a:t>PLOS Biology</a:t>
            </a:r>
            <a:endParaRPr lang="en-US" dirty="0"/>
          </a:p>
          <a:p>
            <a:pPr lvl="1"/>
            <a:r>
              <a:rPr lang="en-US" u="sng" dirty="0">
                <a:hlinkClick r:id="rId3"/>
              </a:rPr>
              <a:t>eLife</a:t>
            </a:r>
            <a:endParaRPr lang="en-US" dirty="0"/>
          </a:p>
          <a:p>
            <a:pPr lvl="1"/>
            <a:r>
              <a:rPr lang="en-US" u="sng" dirty="0">
                <a:hlinkClick r:id="rId4"/>
              </a:rPr>
              <a:t>Nature Communications</a:t>
            </a:r>
            <a:endParaRPr lang="en-US" dirty="0"/>
          </a:p>
          <a:p>
            <a:r>
              <a:rPr lang="en-US" b="1" dirty="0"/>
              <a:t>Other OA journals</a:t>
            </a:r>
            <a:endParaRPr lang="en-US" dirty="0"/>
          </a:p>
          <a:p>
            <a:pPr lvl="1"/>
            <a:r>
              <a:rPr lang="en-US" u="sng" dirty="0">
                <a:hlinkClick r:id="rId5"/>
              </a:rPr>
              <a:t>peerj</a:t>
            </a:r>
            <a:endParaRPr lang="en-US" dirty="0"/>
          </a:p>
          <a:p>
            <a:pPr lvl="1"/>
            <a:r>
              <a:rPr lang="en-US" u="sng" dirty="0">
                <a:hlinkClick r:id="rId6"/>
              </a:rPr>
              <a:t>Frontiers</a:t>
            </a:r>
            <a:endParaRPr lang="en-US" dirty="0"/>
          </a:p>
          <a:p>
            <a:pPr lvl="1"/>
            <a:r>
              <a:rPr lang="en-US" u="sng" dirty="0">
                <a:hlinkClick r:id="rId7"/>
              </a:rPr>
              <a:t>PLOS ONE</a:t>
            </a:r>
            <a:endParaRPr lang="en-US" dirty="0"/>
          </a:p>
          <a:p>
            <a:endParaRPr lang="en-US" dirty="0"/>
          </a:p>
        </p:txBody>
      </p:sp>
    </p:spTree>
    <p:extLst>
      <p:ext uri="{BB962C8B-B14F-4D97-AF65-F5344CB8AC3E}">
        <p14:creationId xmlns:p14="http://schemas.microsoft.com/office/powerpoint/2010/main" val="1902220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Pre-print </a:t>
            </a:r>
            <a:r>
              <a:rPr lang="en-US" dirty="0" smtClean="0"/>
              <a:t>servers</a:t>
            </a:r>
            <a:endParaRPr lang="en-US" dirty="0"/>
          </a:p>
        </p:txBody>
      </p:sp>
      <p:sp>
        <p:nvSpPr>
          <p:cNvPr id="3" name="Content Placeholder 2"/>
          <p:cNvSpPr>
            <a:spLocks noGrp="1"/>
          </p:cNvSpPr>
          <p:nvPr>
            <p:ph idx="1"/>
          </p:nvPr>
        </p:nvSpPr>
        <p:spPr/>
        <p:txBody>
          <a:bodyPr>
            <a:normAutofit/>
          </a:bodyPr>
          <a:lstStyle/>
          <a:p>
            <a:r>
              <a:rPr lang="en-US" dirty="0" smtClean="0"/>
              <a:t>These </a:t>
            </a:r>
            <a:r>
              <a:rPr lang="en-US" dirty="0"/>
              <a:t>offer a website where you can post articles </a:t>
            </a:r>
            <a:r>
              <a:rPr lang="en-US" b="1" dirty="0"/>
              <a:t>before</a:t>
            </a:r>
            <a:r>
              <a:rPr lang="en-US" dirty="0"/>
              <a:t> they're peer-reviewed. Among other things, this gives you benefits like</a:t>
            </a:r>
            <a:r>
              <a:rPr lang="en-US" dirty="0" smtClean="0"/>
              <a:t>:</a:t>
            </a:r>
            <a:endParaRPr lang="en-US" dirty="0"/>
          </a:p>
          <a:p>
            <a:pPr lvl="1"/>
            <a:r>
              <a:rPr lang="en-US" dirty="0"/>
              <a:t>You're less worried of being scooped while your article is in peer-review.</a:t>
            </a:r>
          </a:p>
          <a:p>
            <a:pPr lvl="1"/>
            <a:r>
              <a:rPr lang="en-US" dirty="0"/>
              <a:t>Your work is immediately (and freely) available to others</a:t>
            </a:r>
          </a:p>
          <a:p>
            <a:pPr lvl="1"/>
            <a:r>
              <a:rPr lang="en-US" dirty="0"/>
              <a:t>You get feedback on your article and improve it before a final submission</a:t>
            </a:r>
          </a:p>
          <a:p>
            <a:pPr lvl="1"/>
            <a:r>
              <a:rPr lang="en-US" dirty="0"/>
              <a:t>You get a better idea for what the journal does to improve the paper.</a:t>
            </a:r>
          </a:p>
          <a:p>
            <a:pPr lvl="1"/>
            <a:endParaRPr lang="en-US" dirty="0"/>
          </a:p>
        </p:txBody>
      </p:sp>
    </p:spTree>
    <p:extLst>
      <p:ext uri="{BB962C8B-B14F-4D97-AF65-F5344CB8AC3E}">
        <p14:creationId xmlns:p14="http://schemas.microsoft.com/office/powerpoint/2010/main" val="2632194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most </a:t>
            </a:r>
            <a:r>
              <a:rPr lang="en-US" dirty="0" smtClean="0"/>
              <a:t>common </a:t>
            </a:r>
            <a:r>
              <a:rPr lang="en-US" dirty="0"/>
              <a:t>preprint server in our field is </a:t>
            </a:r>
            <a:r>
              <a:rPr lang="en-US" u="sng" dirty="0">
                <a:hlinkClick r:id="rId2"/>
              </a:rPr>
              <a:t>biorxiv</a:t>
            </a:r>
            <a:endParaRPr lang="en-US" dirty="0"/>
          </a:p>
        </p:txBody>
      </p:sp>
      <p:pic>
        <p:nvPicPr>
          <p:cNvPr id="4" name="Content Placeholder 3"/>
          <p:cNvPicPr>
            <a:picLocks noGrp="1" noChangeAspect="1"/>
          </p:cNvPicPr>
          <p:nvPr>
            <p:ph idx="1"/>
          </p:nvPr>
        </p:nvPicPr>
        <p:blipFill>
          <a:blip r:embed="rId3"/>
          <a:stretch>
            <a:fillRect/>
          </a:stretch>
        </p:blipFill>
        <p:spPr>
          <a:xfrm>
            <a:off x="1421898" y="1825625"/>
            <a:ext cx="9348204" cy="4351338"/>
          </a:xfrm>
          <a:prstGeom prst="rect">
            <a:avLst/>
          </a:prstGeom>
        </p:spPr>
      </p:pic>
    </p:spTree>
    <p:extLst>
      <p:ext uri="{BB962C8B-B14F-4D97-AF65-F5344CB8AC3E}">
        <p14:creationId xmlns:p14="http://schemas.microsoft.com/office/powerpoint/2010/main" val="6629566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some quick questions</a:t>
            </a:r>
            <a:endParaRPr lang="en-US" dirty="0"/>
          </a:p>
        </p:txBody>
      </p:sp>
      <p:sp>
        <p:nvSpPr>
          <p:cNvPr id="3" name="Content Placeholder 2"/>
          <p:cNvSpPr>
            <a:spLocks noGrp="1"/>
          </p:cNvSpPr>
          <p:nvPr>
            <p:ph idx="1"/>
          </p:nvPr>
        </p:nvSpPr>
        <p:spPr/>
        <p:txBody>
          <a:bodyPr/>
          <a:lstStyle/>
          <a:p>
            <a:r>
              <a:rPr lang="en-US" dirty="0" smtClean="0"/>
              <a:t>How many people have programmed before?</a:t>
            </a:r>
          </a:p>
        </p:txBody>
      </p:sp>
    </p:spTree>
    <p:extLst>
      <p:ext uri="{BB962C8B-B14F-4D97-AF65-F5344CB8AC3E}">
        <p14:creationId xmlns:p14="http://schemas.microsoft.com/office/powerpoint/2010/main" val="64537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data or code</a:t>
            </a:r>
            <a:endParaRPr lang="en-US" dirty="0"/>
          </a:p>
        </p:txBody>
      </p:sp>
      <p:sp>
        <p:nvSpPr>
          <p:cNvPr id="3" name="Content Placeholder 2"/>
          <p:cNvSpPr>
            <a:spLocks noGrp="1"/>
          </p:cNvSpPr>
          <p:nvPr>
            <p:ph idx="1"/>
          </p:nvPr>
        </p:nvSpPr>
        <p:spPr/>
        <p:txBody>
          <a:bodyPr/>
          <a:lstStyle/>
          <a:p>
            <a:r>
              <a:rPr lang="en-US" dirty="0" smtClean="0"/>
              <a:t>Papers </a:t>
            </a:r>
            <a:r>
              <a:rPr lang="en-US" dirty="0" smtClean="0"/>
              <a:t>are sometimes a poor </a:t>
            </a:r>
            <a:r>
              <a:rPr lang="en-US" dirty="0"/>
              <a:t>way to share scientific results.</a:t>
            </a:r>
          </a:p>
          <a:p>
            <a:r>
              <a:rPr lang="en-US" dirty="0" smtClean="0"/>
              <a:t>For example, how does data or code fit into a scientific paper? What </a:t>
            </a:r>
            <a:r>
              <a:rPr lang="en-US" dirty="0"/>
              <a:t>about the code used to analyze the data</a:t>
            </a:r>
            <a:r>
              <a:rPr lang="en-US" dirty="0" smtClean="0"/>
              <a:t>?</a:t>
            </a:r>
          </a:p>
          <a:p>
            <a:r>
              <a:rPr lang="en-US" dirty="0" smtClean="0"/>
              <a:t>Whatever it is, it needs to be </a:t>
            </a:r>
            <a:r>
              <a:rPr lang="en-US" dirty="0" smtClean="0">
                <a:solidFill>
                  <a:schemeClr val="accent2"/>
                </a:solidFill>
              </a:rPr>
              <a:t>citable</a:t>
            </a:r>
            <a:r>
              <a:rPr lang="en-US" dirty="0" smtClean="0"/>
              <a:t>.</a:t>
            </a:r>
            <a:endParaRPr lang="en-US" dirty="0"/>
          </a:p>
          <a:p>
            <a:endParaRPr lang="en-US" dirty="0"/>
          </a:p>
        </p:txBody>
      </p:sp>
    </p:spTree>
    <p:extLst>
      <p:ext uri="{BB962C8B-B14F-4D97-AF65-F5344CB8AC3E}">
        <p14:creationId xmlns:p14="http://schemas.microsoft.com/office/powerpoint/2010/main" val="108128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groups that let you publish code</a:t>
            </a:r>
            <a:endParaRPr lang="en-US" dirty="0"/>
          </a:p>
        </p:txBody>
      </p:sp>
      <p:sp>
        <p:nvSpPr>
          <p:cNvPr id="3" name="Content Placeholder 2"/>
          <p:cNvSpPr>
            <a:spLocks noGrp="1"/>
          </p:cNvSpPr>
          <p:nvPr>
            <p:ph idx="1"/>
          </p:nvPr>
        </p:nvSpPr>
        <p:spPr/>
        <p:txBody>
          <a:bodyPr/>
          <a:lstStyle/>
          <a:p>
            <a:r>
              <a:rPr lang="en-US" dirty="0"/>
              <a:t>There currently isn't a single solution to this problem, but this landscape is changing very quickly. For example,</a:t>
            </a:r>
          </a:p>
          <a:p>
            <a:pPr lvl="1"/>
            <a:r>
              <a:rPr lang="en-US" u="sng" dirty="0" smtClean="0">
                <a:hlinkClick r:id="rId2"/>
              </a:rPr>
              <a:t>Figshare</a:t>
            </a:r>
            <a:r>
              <a:rPr lang="en-US" dirty="0"/>
              <a:t> allows you to deposit data, figures, and code.</a:t>
            </a:r>
          </a:p>
          <a:p>
            <a:pPr lvl="1"/>
            <a:r>
              <a:rPr lang="en-US" u="sng" dirty="0">
                <a:hlinkClick r:id="rId3"/>
              </a:rPr>
              <a:t>Github</a:t>
            </a:r>
            <a:r>
              <a:rPr lang="en-US" dirty="0"/>
              <a:t> is the best place to store code so that others can use it</a:t>
            </a:r>
            <a:r>
              <a:rPr lang="en-US" dirty="0" smtClean="0"/>
              <a:t>.</a:t>
            </a:r>
          </a:p>
          <a:p>
            <a:pPr lvl="1"/>
            <a:r>
              <a:rPr lang="en-US" u="sng" dirty="0">
                <a:hlinkClick r:id="rId4"/>
              </a:rPr>
              <a:t>Binder</a:t>
            </a:r>
            <a:r>
              <a:rPr lang="en-US" dirty="0"/>
              <a:t> allows you to create a live, interactive computing environment using a repository of code you store on </a:t>
            </a:r>
            <a:r>
              <a:rPr lang="en-US" dirty="0" err="1"/>
              <a:t>github</a:t>
            </a:r>
            <a:r>
              <a:rPr lang="en-US" dirty="0"/>
              <a:t>. (see </a:t>
            </a:r>
            <a:r>
              <a:rPr lang="en-US" u="sng" dirty="0">
                <a:hlinkClick r:id="rId5"/>
              </a:rPr>
              <a:t>the LIGO binder</a:t>
            </a:r>
            <a:r>
              <a:rPr lang="en-US" dirty="0"/>
              <a:t> for example</a:t>
            </a:r>
            <a:r>
              <a:rPr lang="en-US" dirty="0" smtClean="0"/>
              <a:t>).</a:t>
            </a:r>
          </a:p>
          <a:p>
            <a:pPr lvl="1"/>
            <a:r>
              <a:rPr lang="en-US" dirty="0" smtClean="0"/>
              <a:t>A lot more resources can be found </a:t>
            </a:r>
            <a:r>
              <a:rPr lang="en-US" dirty="0" smtClean="0">
                <a:hlinkClick r:id="rId6"/>
              </a:rPr>
              <a:t>here</a:t>
            </a:r>
            <a:r>
              <a:rPr lang="en-US" dirty="0" smtClean="0"/>
              <a:t>.</a:t>
            </a:r>
            <a:endParaRPr lang="en-US" dirty="0"/>
          </a:p>
          <a:p>
            <a:endParaRPr lang="en-US" dirty="0"/>
          </a:p>
        </p:txBody>
      </p:sp>
      <p:pic>
        <p:nvPicPr>
          <p:cNvPr id="4" name="Picture 3"/>
          <p:cNvPicPr>
            <a:picLocks noChangeAspect="1"/>
          </p:cNvPicPr>
          <p:nvPr/>
        </p:nvPicPr>
        <p:blipFill>
          <a:blip r:embed="rId7"/>
          <a:stretch>
            <a:fillRect/>
          </a:stretch>
        </p:blipFill>
        <p:spPr>
          <a:xfrm>
            <a:off x="7127543" y="5250191"/>
            <a:ext cx="3093541" cy="1166931"/>
          </a:xfrm>
          <a:prstGeom prst="rect">
            <a:avLst/>
          </a:prstGeom>
        </p:spPr>
      </p:pic>
      <p:pic>
        <p:nvPicPr>
          <p:cNvPr id="5" name="Picture 4"/>
          <p:cNvPicPr>
            <a:picLocks noChangeAspect="1"/>
          </p:cNvPicPr>
          <p:nvPr/>
        </p:nvPicPr>
        <p:blipFill>
          <a:blip r:embed="rId8"/>
          <a:stretch>
            <a:fillRect/>
          </a:stretch>
        </p:blipFill>
        <p:spPr>
          <a:xfrm>
            <a:off x="2979436" y="5558658"/>
            <a:ext cx="2366719" cy="618305"/>
          </a:xfrm>
          <a:prstGeom prst="rect">
            <a:avLst/>
          </a:prstGeom>
        </p:spPr>
      </p:pic>
    </p:spTree>
    <p:extLst>
      <p:ext uri="{BB962C8B-B14F-4D97-AF65-F5344CB8AC3E}">
        <p14:creationId xmlns:p14="http://schemas.microsoft.com/office/powerpoint/2010/main" val="2407494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larger datasets</a:t>
            </a:r>
            <a:endParaRPr lang="en-US" dirty="0"/>
          </a:p>
        </p:txBody>
      </p:sp>
      <p:sp>
        <p:nvSpPr>
          <p:cNvPr id="3" name="Content Placeholder 2"/>
          <p:cNvSpPr>
            <a:spLocks noGrp="1"/>
          </p:cNvSpPr>
          <p:nvPr>
            <p:ph idx="1"/>
          </p:nvPr>
        </p:nvSpPr>
        <p:spPr/>
        <p:txBody>
          <a:bodyPr/>
          <a:lstStyle/>
          <a:p>
            <a:r>
              <a:rPr lang="en-US" dirty="0" smtClean="0"/>
              <a:t>The</a:t>
            </a:r>
            <a:r>
              <a:rPr lang="en-US" dirty="0"/>
              <a:t> </a:t>
            </a:r>
            <a:r>
              <a:rPr lang="en-US" u="sng" dirty="0">
                <a:hlinkClick r:id="rId2"/>
              </a:rPr>
              <a:t>CRCNS repository</a:t>
            </a:r>
            <a:r>
              <a:rPr lang="en-US" dirty="0"/>
              <a:t> will let you deposit your data and share it with others.</a:t>
            </a:r>
          </a:p>
          <a:p>
            <a:r>
              <a:rPr lang="en-US" dirty="0"/>
              <a:t>There are also domain-specific repositories such as </a:t>
            </a:r>
            <a:r>
              <a:rPr lang="en-US" u="sng" dirty="0" smtClean="0">
                <a:hlinkClick r:id="rId3"/>
              </a:rPr>
              <a:t>openfmri</a:t>
            </a:r>
            <a:endParaRPr lang="en-US" u="sng" dirty="0" smtClean="0"/>
          </a:p>
          <a:p>
            <a:r>
              <a:rPr lang="en-US" dirty="0" smtClean="0"/>
              <a:t>For genetic sequencing data: </a:t>
            </a:r>
            <a:r>
              <a:rPr lang="en-US" dirty="0" smtClean="0">
                <a:hlinkClick r:id="rId4"/>
              </a:rPr>
              <a:t>GEO</a:t>
            </a:r>
            <a:r>
              <a:rPr lang="en-US" dirty="0" smtClean="0"/>
              <a:t> and </a:t>
            </a:r>
            <a:r>
              <a:rPr lang="en-US" dirty="0" smtClean="0">
                <a:hlinkClick r:id="rId5"/>
              </a:rPr>
              <a:t>SRA</a:t>
            </a:r>
            <a:endParaRPr lang="en-US" dirty="0"/>
          </a:p>
          <a:p>
            <a:endParaRPr lang="en-US" dirty="0"/>
          </a:p>
        </p:txBody>
      </p:sp>
      <p:pic>
        <p:nvPicPr>
          <p:cNvPr id="4" name="Picture 3"/>
          <p:cNvPicPr>
            <a:picLocks noChangeAspect="1"/>
          </p:cNvPicPr>
          <p:nvPr/>
        </p:nvPicPr>
        <p:blipFill>
          <a:blip r:embed="rId6"/>
          <a:stretch>
            <a:fillRect/>
          </a:stretch>
        </p:blipFill>
        <p:spPr>
          <a:xfrm>
            <a:off x="3012471" y="3853943"/>
            <a:ext cx="5800550" cy="2637437"/>
          </a:xfrm>
          <a:prstGeom prst="rect">
            <a:avLst/>
          </a:prstGeom>
        </p:spPr>
      </p:pic>
    </p:spTree>
    <p:extLst>
      <p:ext uri="{BB962C8B-B14F-4D97-AF65-F5344CB8AC3E}">
        <p14:creationId xmlns:p14="http://schemas.microsoft.com/office/powerpoint/2010/main" val="8187612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your data effectively</a:t>
            </a:r>
            <a:br>
              <a:rPr lang="en-US" dirty="0" smtClean="0"/>
            </a:b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848846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open-source mean to </a:t>
            </a:r>
            <a:r>
              <a:rPr lang="en-US" dirty="0" smtClean="0">
                <a:solidFill>
                  <a:schemeClr val="accent2"/>
                </a:solidFill>
              </a:rPr>
              <a:t>you</a:t>
            </a:r>
            <a:r>
              <a:rPr lang="en-US" dirty="0" smtClean="0"/>
              <a:t>?</a:t>
            </a:r>
            <a:endParaRPr lang="en-US" dirty="0"/>
          </a:p>
        </p:txBody>
      </p:sp>
      <p:sp>
        <p:nvSpPr>
          <p:cNvPr id="3" name="Content Placeholder 2"/>
          <p:cNvSpPr>
            <a:spLocks noGrp="1"/>
          </p:cNvSpPr>
          <p:nvPr>
            <p:ph idx="1"/>
          </p:nvPr>
        </p:nvSpPr>
        <p:spPr/>
        <p:txBody>
          <a:bodyPr/>
          <a:lstStyle/>
          <a:p>
            <a:r>
              <a:rPr lang="en-US" dirty="0" smtClean="0"/>
              <a:t>Simply put, it means that everything in the language is discoverable, readable, and modifiable by anybody.</a:t>
            </a:r>
          </a:p>
          <a:p>
            <a:r>
              <a:rPr lang="en-US" dirty="0" smtClean="0"/>
              <a:t>This can apply to things as simple as a script you use in your research, a package for data analysis, or an entire computer language.</a:t>
            </a:r>
            <a:endParaRPr lang="en-US" dirty="0"/>
          </a:p>
        </p:txBody>
      </p:sp>
    </p:spTree>
    <p:extLst>
      <p:ext uri="{BB962C8B-B14F-4D97-AF65-F5344CB8AC3E}">
        <p14:creationId xmlns:p14="http://schemas.microsoft.com/office/powerpoint/2010/main" val="6338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Open-source languages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open-source community shares many of the same principles that science </a:t>
            </a:r>
            <a:r>
              <a:rPr lang="en-US" dirty="0" smtClean="0"/>
              <a:t>does.</a:t>
            </a:r>
          </a:p>
          <a:p>
            <a:r>
              <a:rPr lang="en-US" dirty="0" smtClean="0"/>
              <a:t>Fortunately</a:t>
            </a:r>
            <a:r>
              <a:rPr lang="en-US" dirty="0"/>
              <a:t>, open source languages are generally </a:t>
            </a:r>
            <a:r>
              <a:rPr lang="en-US" b="1" dirty="0"/>
              <a:t>more powerful</a:t>
            </a:r>
            <a:r>
              <a:rPr lang="en-US" dirty="0"/>
              <a:t>, </a:t>
            </a:r>
            <a:r>
              <a:rPr lang="en-US" b="1" dirty="0"/>
              <a:t>more flexible</a:t>
            </a:r>
            <a:r>
              <a:rPr lang="en-US" dirty="0"/>
              <a:t>, and </a:t>
            </a:r>
            <a:r>
              <a:rPr lang="en-US" b="1" dirty="0"/>
              <a:t>more useful outside of </a:t>
            </a:r>
            <a:r>
              <a:rPr lang="en-US" b="1" dirty="0" smtClean="0"/>
              <a:t>science</a:t>
            </a:r>
            <a:r>
              <a:rPr lang="en-US" dirty="0" smtClean="0"/>
              <a:t>.</a:t>
            </a:r>
          </a:p>
          <a:p>
            <a:r>
              <a:rPr lang="en-US" dirty="0" smtClean="0"/>
              <a:t>For </a:t>
            </a:r>
            <a:r>
              <a:rPr lang="en-US" dirty="0"/>
              <a:t>these reasons alone you should start your scientific career working with an OS language</a:t>
            </a:r>
            <a:r>
              <a:rPr lang="en-US" dirty="0" smtClean="0"/>
              <a:t>.</a:t>
            </a:r>
            <a:endParaRPr lang="en-US" dirty="0"/>
          </a:p>
        </p:txBody>
      </p:sp>
    </p:spTree>
    <p:extLst>
      <p:ext uri="{BB962C8B-B14F-4D97-AF65-F5344CB8AC3E}">
        <p14:creationId xmlns:p14="http://schemas.microsoft.com/office/powerpoint/2010/main" val="4307746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two most common open-source languages for scientific </a:t>
            </a:r>
            <a:r>
              <a:rPr lang="en-US" dirty="0" smtClean="0"/>
              <a:t>analysis</a:t>
            </a:r>
            <a:endParaRPr lang="en-US" dirty="0"/>
          </a:p>
        </p:txBody>
      </p:sp>
      <p:sp>
        <p:nvSpPr>
          <p:cNvPr id="3" name="Content Placeholder 2"/>
          <p:cNvSpPr>
            <a:spLocks noGrp="1"/>
          </p:cNvSpPr>
          <p:nvPr>
            <p:ph idx="1"/>
          </p:nvPr>
        </p:nvSpPr>
        <p:spPr/>
        <p:txBody>
          <a:bodyPr/>
          <a:lstStyle/>
          <a:p>
            <a:r>
              <a:rPr lang="en-US" b="1" dirty="0" smtClean="0"/>
              <a:t>R</a:t>
            </a:r>
            <a:r>
              <a:rPr lang="en-US" dirty="0"/>
              <a:t> - which is designed for statistical analysis. It is lightweight and fast to get working, especially with the excellent </a:t>
            </a:r>
            <a:r>
              <a:rPr lang="en-US" u="sng" dirty="0">
                <a:hlinkClick r:id="rId2"/>
              </a:rPr>
              <a:t>RStudio</a:t>
            </a:r>
            <a:r>
              <a:rPr lang="en-US" dirty="0"/>
              <a:t> software. It also has some beautiful visualization capabilities using the </a:t>
            </a:r>
            <a:r>
              <a:rPr lang="en-US" u="sng" dirty="0">
                <a:hlinkClick r:id="rId3"/>
              </a:rPr>
              <a:t>ggplot</a:t>
            </a:r>
            <a:r>
              <a:rPr lang="en-US" dirty="0"/>
              <a:t> library.</a:t>
            </a:r>
          </a:p>
          <a:p>
            <a:r>
              <a:rPr lang="en-US" b="1" dirty="0"/>
              <a:t>Python</a:t>
            </a:r>
            <a:r>
              <a:rPr lang="en-US" dirty="0"/>
              <a:t> - which is a general computing language with a </a:t>
            </a:r>
            <a:r>
              <a:rPr lang="en-US" b="1" dirty="0"/>
              <a:t>lot</a:t>
            </a:r>
            <a:r>
              <a:rPr lang="en-US" dirty="0"/>
              <a:t> of data analytic packages built for it. Python has a steeper learning curve but is more flexible (and ultimately more generally utilized) than R.</a:t>
            </a:r>
          </a:p>
          <a:p>
            <a:endParaRPr lang="en-US" dirty="0"/>
          </a:p>
        </p:txBody>
      </p:sp>
    </p:spTree>
    <p:extLst>
      <p:ext uri="{BB962C8B-B14F-4D97-AF65-F5344CB8AC3E}">
        <p14:creationId xmlns:p14="http://schemas.microsoft.com/office/powerpoint/2010/main" val="63669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38655" y="0"/>
            <a:ext cx="11114690" cy="6858000"/>
          </a:xfrm>
          <a:prstGeom prst="rect">
            <a:avLst/>
          </a:prstGeom>
        </p:spPr>
      </p:pic>
    </p:spTree>
    <p:extLst>
      <p:ext uri="{BB962C8B-B14F-4D97-AF65-F5344CB8AC3E}">
        <p14:creationId xmlns:p14="http://schemas.microsoft.com/office/powerpoint/2010/main" val="5501245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materials will focus on Python</a:t>
            </a:r>
            <a:endParaRPr lang="en-US" dirty="0"/>
          </a:p>
        </p:txBody>
      </p:sp>
      <p:sp>
        <p:nvSpPr>
          <p:cNvPr id="3" name="Content Placeholder 2"/>
          <p:cNvSpPr>
            <a:spLocks noGrp="1"/>
          </p:cNvSpPr>
          <p:nvPr>
            <p:ph idx="1"/>
          </p:nvPr>
        </p:nvSpPr>
        <p:spPr/>
        <p:txBody>
          <a:bodyPr/>
          <a:lstStyle/>
          <a:p>
            <a:pPr marL="0" indent="0">
              <a:buNone/>
            </a:pPr>
            <a:r>
              <a:rPr lang="en-US" dirty="0" smtClean="0"/>
              <a:t>While </a:t>
            </a:r>
            <a:r>
              <a:rPr lang="en-US" dirty="0"/>
              <a:t>any open-source language is fine, I've found python to be the most flexible and promising in looking towards the </a:t>
            </a:r>
            <a:r>
              <a:rPr lang="en-US" dirty="0" smtClean="0"/>
              <a:t>future.</a:t>
            </a:r>
          </a:p>
        </p:txBody>
      </p:sp>
    </p:spTree>
    <p:extLst>
      <p:ext uri="{BB962C8B-B14F-4D97-AF65-F5344CB8AC3E}">
        <p14:creationId xmlns:p14="http://schemas.microsoft.com/office/powerpoint/2010/main" val="12628629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note on </a:t>
            </a:r>
            <a:r>
              <a:rPr lang="en-US" dirty="0" err="1" smtClean="0"/>
              <a:t>Matlab</a:t>
            </a:r>
            <a:endParaRPr lang="en-US" dirty="0"/>
          </a:p>
        </p:txBody>
      </p:sp>
      <p:sp>
        <p:nvSpPr>
          <p:cNvPr id="3" name="Content Placeholder 2"/>
          <p:cNvSpPr>
            <a:spLocks noGrp="1"/>
          </p:cNvSpPr>
          <p:nvPr>
            <p:ph idx="1"/>
          </p:nvPr>
        </p:nvSpPr>
        <p:spPr/>
        <p:txBody>
          <a:bodyPr/>
          <a:lstStyle/>
          <a:p>
            <a:r>
              <a:rPr lang="en-US" dirty="0" smtClean="0"/>
              <a:t>I </a:t>
            </a:r>
            <a:r>
              <a:rPr lang="en-US" dirty="0"/>
              <a:t>know many of you are thinking "where does </a:t>
            </a:r>
            <a:r>
              <a:rPr lang="en-US" dirty="0" err="1"/>
              <a:t>Matlab</a:t>
            </a:r>
            <a:r>
              <a:rPr lang="en-US" dirty="0"/>
              <a:t> fit into all of this</a:t>
            </a:r>
            <a:r>
              <a:rPr lang="en-US" dirty="0" smtClean="0"/>
              <a:t>?”</a:t>
            </a:r>
          </a:p>
          <a:p>
            <a:r>
              <a:rPr lang="en-US" dirty="0" smtClean="0"/>
              <a:t>That's </a:t>
            </a:r>
            <a:r>
              <a:rPr lang="en-US" dirty="0"/>
              <a:t>a complicated question. </a:t>
            </a:r>
            <a:r>
              <a:rPr lang="en-US" dirty="0" err="1"/>
              <a:t>Matlab</a:t>
            </a:r>
            <a:r>
              <a:rPr lang="en-US" dirty="0"/>
              <a:t> is decidedly </a:t>
            </a:r>
            <a:r>
              <a:rPr lang="en-US" i="1" dirty="0"/>
              <a:t>not</a:t>
            </a:r>
            <a:r>
              <a:rPr lang="en-US" dirty="0"/>
              <a:t> an open-source language. It was built as a linear algebra engine many years ago, and has grown in size and scope over the years. There are a </a:t>
            </a:r>
            <a:r>
              <a:rPr lang="en-US" i="1" dirty="0"/>
              <a:t>ton</a:t>
            </a:r>
            <a:r>
              <a:rPr lang="en-US" dirty="0"/>
              <a:t> of great packages that people have built for </a:t>
            </a:r>
            <a:r>
              <a:rPr lang="en-US" dirty="0" err="1"/>
              <a:t>matlab</a:t>
            </a:r>
            <a:r>
              <a:rPr lang="en-US" dirty="0"/>
              <a:t>, but you still need to pay </a:t>
            </a:r>
            <a:r>
              <a:rPr lang="en-US" dirty="0" smtClean="0"/>
              <a:t>thousands </a:t>
            </a:r>
            <a:r>
              <a:rPr lang="en-US" dirty="0"/>
              <a:t>of dollars for a license to use the language. If you want a more future-proof skillset, an open-source language is the way to go.</a:t>
            </a:r>
          </a:p>
          <a:p>
            <a:endParaRPr lang="en-US" dirty="0"/>
          </a:p>
        </p:txBody>
      </p:sp>
    </p:spTree>
    <p:extLst>
      <p:ext uri="{BB962C8B-B14F-4D97-AF65-F5344CB8AC3E}">
        <p14:creationId xmlns:p14="http://schemas.microsoft.com/office/powerpoint/2010/main" val="172596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language did you use?</a:t>
            </a:r>
            <a:br>
              <a:rPr lang="en-US" dirty="0"/>
            </a:br>
            <a:endParaRPr lang="en-US" dirty="0"/>
          </a:p>
        </p:txBody>
      </p:sp>
      <p:sp>
        <p:nvSpPr>
          <p:cNvPr id="3" name="Content Placeholder 2"/>
          <p:cNvSpPr>
            <a:spLocks noGrp="1"/>
          </p:cNvSpPr>
          <p:nvPr>
            <p:ph idx="1"/>
          </p:nvPr>
        </p:nvSpPr>
        <p:spPr/>
        <p:txBody>
          <a:bodyPr/>
          <a:lstStyle/>
          <a:p>
            <a:r>
              <a:rPr lang="en-US" dirty="0" smtClean="0"/>
              <a:t>Python</a:t>
            </a:r>
            <a:endParaRPr lang="en-US" dirty="0"/>
          </a:p>
          <a:p>
            <a:r>
              <a:rPr lang="en-US" dirty="0"/>
              <a:t>R</a:t>
            </a:r>
          </a:p>
          <a:p>
            <a:r>
              <a:rPr lang="en-US" dirty="0" err="1" smtClean="0"/>
              <a:t>Matlab</a:t>
            </a:r>
            <a:endParaRPr lang="en-US" dirty="0"/>
          </a:p>
        </p:txBody>
      </p:sp>
    </p:spTree>
    <p:extLst>
      <p:ext uri="{BB962C8B-B14F-4D97-AF65-F5344CB8AC3E}">
        <p14:creationId xmlns:p14="http://schemas.microsoft.com/office/powerpoint/2010/main" val="11693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key tools </a:t>
            </a:r>
            <a:r>
              <a:rPr lang="en-US" smtClean="0"/>
              <a:t>in </a:t>
            </a:r>
            <a:r>
              <a:rPr lang="en-US" smtClean="0"/>
              <a:t>open-science</a:t>
            </a:r>
            <a:endParaRPr lang="en-US" dirty="0"/>
          </a:p>
        </p:txBody>
      </p:sp>
      <p:sp>
        <p:nvSpPr>
          <p:cNvPr id="3" name="Content Placeholder 2"/>
          <p:cNvSpPr>
            <a:spLocks noGrp="1"/>
          </p:cNvSpPr>
          <p:nvPr>
            <p:ph idx="1"/>
          </p:nvPr>
        </p:nvSpPr>
        <p:spPr/>
        <p:txBody>
          <a:bodyPr>
            <a:normAutofit/>
          </a:bodyPr>
          <a:lstStyle/>
          <a:p>
            <a:r>
              <a:rPr lang="en-US" dirty="0" smtClean="0"/>
              <a:t>On </a:t>
            </a:r>
            <a:r>
              <a:rPr lang="en-US" dirty="0"/>
              <a:t>top of the scientific python world there are a number of other key tools you'll find useful. These include</a:t>
            </a:r>
            <a:r>
              <a:rPr lang="en-US" dirty="0" smtClean="0"/>
              <a:t>:</a:t>
            </a:r>
          </a:p>
          <a:p>
            <a:pPr lvl="1"/>
            <a:r>
              <a:rPr lang="en-US" b="1" dirty="0"/>
              <a:t>bash</a:t>
            </a:r>
            <a:r>
              <a:rPr lang="en-US" dirty="0"/>
              <a:t> for interacting with your computer's filesystem, doing things when you don't have a GUI, and basically doing anything when you're not in another language like python or R.</a:t>
            </a:r>
          </a:p>
          <a:p>
            <a:pPr lvl="1"/>
            <a:r>
              <a:rPr lang="en-US" b="1" dirty="0" err="1"/>
              <a:t>git</a:t>
            </a:r>
            <a:r>
              <a:rPr lang="en-US" dirty="0"/>
              <a:t> for keeping track of how your code and analyses change over time.</a:t>
            </a:r>
          </a:p>
          <a:p>
            <a:pPr lvl="1"/>
            <a:r>
              <a:rPr lang="en-US" b="1" dirty="0" err="1"/>
              <a:t>jupyter</a:t>
            </a:r>
            <a:r>
              <a:rPr lang="en-US" dirty="0"/>
              <a:t> for managing your projects and workflows, and doing all kinds of other things with your data.</a:t>
            </a:r>
          </a:p>
          <a:p>
            <a:pPr lvl="1"/>
            <a:r>
              <a:rPr lang="en-US" b="1" dirty="0"/>
              <a:t>Markdown</a:t>
            </a:r>
            <a:r>
              <a:rPr lang="en-US" dirty="0"/>
              <a:t>, </a:t>
            </a:r>
            <a:r>
              <a:rPr lang="en-US" b="1" dirty="0"/>
              <a:t>Latex</a:t>
            </a:r>
            <a:r>
              <a:rPr lang="en-US" dirty="0"/>
              <a:t>, and other text-based markup formats for making machine-readable </a:t>
            </a:r>
            <a:r>
              <a:rPr lang="en-US" dirty="0" smtClean="0"/>
              <a:t>code</a:t>
            </a:r>
            <a:r>
              <a:rPr lang="en-US" dirty="0"/>
              <a:t>.</a:t>
            </a:r>
          </a:p>
          <a:p>
            <a:pPr lvl="1"/>
            <a:endParaRPr lang="en-US" dirty="0"/>
          </a:p>
        </p:txBody>
      </p:sp>
    </p:spTree>
    <p:extLst>
      <p:ext uri="{BB962C8B-B14F-4D97-AF65-F5344CB8AC3E}">
        <p14:creationId xmlns:p14="http://schemas.microsoft.com/office/powerpoint/2010/main" val="5663596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Organizations and resources in </a:t>
            </a:r>
            <a:r>
              <a:rPr lang="en-US" dirty="0" smtClean="0"/>
              <a:t>open-science</a:t>
            </a:r>
            <a:endParaRPr lang="en-US" dirty="0"/>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006440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hlinkClick r:id="rId2"/>
              </a:rPr>
              <a:t>Software </a:t>
            </a:r>
            <a:r>
              <a:rPr lang="en-US" b="1" u="sng" dirty="0" smtClean="0">
                <a:hlinkClick r:id="rId2"/>
              </a:rPr>
              <a:t>Carpentry</a:t>
            </a:r>
            <a:endParaRPr lang="en-US" dirty="0"/>
          </a:p>
        </p:txBody>
      </p:sp>
      <p:sp>
        <p:nvSpPr>
          <p:cNvPr id="5" name="Content Placeholder 4"/>
          <p:cNvSpPr>
            <a:spLocks noGrp="1"/>
          </p:cNvSpPr>
          <p:nvPr>
            <p:ph idx="1"/>
          </p:nvPr>
        </p:nvSpPr>
        <p:spPr/>
        <p:txBody>
          <a:bodyPr/>
          <a:lstStyle/>
          <a:p>
            <a:r>
              <a:rPr lang="en-US" dirty="0" smtClean="0"/>
              <a:t>Basic </a:t>
            </a:r>
            <a:r>
              <a:rPr lang="en-US" dirty="0"/>
              <a:t>software and coding principles</a:t>
            </a:r>
          </a:p>
          <a:p>
            <a:r>
              <a:rPr lang="en-US" dirty="0"/>
              <a:t>Core languages like Bash, </a:t>
            </a:r>
            <a:r>
              <a:rPr lang="en-US" dirty="0" err="1"/>
              <a:t>Git</a:t>
            </a:r>
            <a:r>
              <a:rPr lang="en-US" dirty="0"/>
              <a:t>, Python, R</a:t>
            </a:r>
          </a:p>
          <a:p>
            <a:r>
              <a:rPr lang="en-US" dirty="0"/>
              <a:t>Focus on software skills</a:t>
            </a:r>
          </a:p>
          <a:p>
            <a:endParaRPr lang="en-US" dirty="0"/>
          </a:p>
        </p:txBody>
      </p:sp>
      <p:sp>
        <p:nvSpPr>
          <p:cNvPr id="9" name="AutoShape 4" descr="https://software-carpentry.org/img/software-carpentry-banner.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3"/>
          <a:stretch>
            <a:fillRect/>
          </a:stretch>
        </p:blipFill>
        <p:spPr>
          <a:xfrm>
            <a:off x="4009456" y="4416018"/>
            <a:ext cx="3619500" cy="736600"/>
          </a:xfrm>
          <a:prstGeom prst="rect">
            <a:avLst/>
          </a:prstGeom>
        </p:spPr>
      </p:pic>
    </p:spTree>
    <p:extLst>
      <p:ext uri="{BB962C8B-B14F-4D97-AF65-F5344CB8AC3E}">
        <p14:creationId xmlns:p14="http://schemas.microsoft.com/office/powerpoint/2010/main" val="538711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hlinkClick r:id="rId2"/>
              </a:rPr>
              <a:t>Data </a:t>
            </a:r>
            <a:r>
              <a:rPr lang="en-US" b="1" u="sng" dirty="0" smtClean="0">
                <a:hlinkClick r:id="rId2"/>
              </a:rPr>
              <a:t>Carpentry</a:t>
            </a:r>
            <a:endParaRPr lang="en-US" dirty="0"/>
          </a:p>
        </p:txBody>
      </p:sp>
      <p:sp>
        <p:nvSpPr>
          <p:cNvPr id="3" name="Content Placeholder 2"/>
          <p:cNvSpPr>
            <a:spLocks noGrp="1"/>
          </p:cNvSpPr>
          <p:nvPr>
            <p:ph idx="1"/>
          </p:nvPr>
        </p:nvSpPr>
        <p:spPr>
          <a:xfrm>
            <a:off x="838200" y="1935162"/>
            <a:ext cx="10515600" cy="4351338"/>
          </a:xfrm>
        </p:spPr>
        <p:txBody>
          <a:bodyPr/>
          <a:lstStyle/>
          <a:p>
            <a:r>
              <a:rPr lang="en-US" dirty="0" smtClean="0"/>
              <a:t>More </a:t>
            </a:r>
            <a:r>
              <a:rPr lang="en-US" dirty="0"/>
              <a:t>data-centric</a:t>
            </a:r>
          </a:p>
          <a:p>
            <a:r>
              <a:rPr lang="en-US" dirty="0"/>
              <a:t>More domain-specific</a:t>
            </a:r>
          </a:p>
          <a:p>
            <a:r>
              <a:rPr lang="en-US" dirty="0"/>
              <a:t>Analytic and "best practices" in data management</a:t>
            </a:r>
          </a:p>
          <a:p>
            <a:endParaRPr lang="en-US" b="1" dirty="0"/>
          </a:p>
          <a:p>
            <a:endParaRPr lang="en-US" dirty="0"/>
          </a:p>
        </p:txBody>
      </p:sp>
      <p:pic>
        <p:nvPicPr>
          <p:cNvPr id="4" name="Picture 3"/>
          <p:cNvPicPr>
            <a:picLocks noChangeAspect="1"/>
          </p:cNvPicPr>
          <p:nvPr/>
        </p:nvPicPr>
        <p:blipFill>
          <a:blip r:embed="rId3"/>
          <a:stretch>
            <a:fillRect/>
          </a:stretch>
        </p:blipFill>
        <p:spPr>
          <a:xfrm>
            <a:off x="4390293" y="4355123"/>
            <a:ext cx="2711146" cy="1701556"/>
          </a:xfrm>
          <a:prstGeom prst="rect">
            <a:avLst/>
          </a:prstGeom>
        </p:spPr>
      </p:pic>
    </p:spTree>
    <p:extLst>
      <p:ext uri="{BB962C8B-B14F-4D97-AF65-F5344CB8AC3E}">
        <p14:creationId xmlns:p14="http://schemas.microsoft.com/office/powerpoint/2010/main" val="8837390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Berkeley's </a:t>
            </a:r>
            <a:r>
              <a:rPr lang="en-US" dirty="0" smtClean="0"/>
              <a:t>campus</a:t>
            </a:r>
            <a:endParaRPr lang="en-US" dirty="0"/>
          </a:p>
        </p:txBody>
      </p:sp>
      <p:sp>
        <p:nvSpPr>
          <p:cNvPr id="3" name="Content Placeholder 2"/>
          <p:cNvSpPr>
            <a:spLocks noGrp="1"/>
          </p:cNvSpPr>
          <p:nvPr>
            <p:ph idx="1"/>
          </p:nvPr>
        </p:nvSpPr>
        <p:spPr/>
        <p:txBody>
          <a:bodyPr>
            <a:normAutofit lnSpcReduction="10000"/>
          </a:bodyPr>
          <a:lstStyle/>
          <a:p>
            <a:r>
              <a:rPr lang="en-US" dirty="0"/>
              <a:t>The </a:t>
            </a:r>
            <a:r>
              <a:rPr lang="en-US" u="sng" dirty="0" smtClean="0">
                <a:hlinkClick r:id="rId2"/>
              </a:rPr>
              <a:t>D-Lab</a:t>
            </a:r>
            <a:endParaRPr lang="en-US" dirty="0"/>
          </a:p>
          <a:p>
            <a:pPr lvl="1"/>
            <a:r>
              <a:rPr lang="en-US" dirty="0" smtClean="0"/>
              <a:t>workshops</a:t>
            </a:r>
            <a:r>
              <a:rPr lang="en-US" dirty="0"/>
              <a:t>, training, working groups</a:t>
            </a:r>
          </a:p>
          <a:p>
            <a:r>
              <a:rPr lang="en-US" dirty="0"/>
              <a:t>The </a:t>
            </a:r>
            <a:r>
              <a:rPr lang="en-US" u="sng" dirty="0">
                <a:hlinkClick r:id="rId3"/>
              </a:rPr>
              <a:t>Berkeley Institute for Data </a:t>
            </a:r>
            <a:r>
              <a:rPr lang="en-US" u="sng" dirty="0" smtClean="0">
                <a:hlinkClick r:id="rId3"/>
              </a:rPr>
              <a:t>Science</a:t>
            </a:r>
            <a:endParaRPr lang="en-US" dirty="0"/>
          </a:p>
          <a:p>
            <a:pPr lvl="1"/>
            <a:r>
              <a:rPr lang="en-US" dirty="0" smtClean="0"/>
              <a:t>Consulting </a:t>
            </a:r>
            <a:r>
              <a:rPr lang="en-US" dirty="0"/>
              <a:t>and project help, events, lectures</a:t>
            </a:r>
          </a:p>
          <a:p>
            <a:r>
              <a:rPr lang="en-US" dirty="0"/>
              <a:t>The </a:t>
            </a:r>
            <a:r>
              <a:rPr lang="en-US" u="sng" dirty="0">
                <a:hlinkClick r:id="rId4"/>
              </a:rPr>
              <a:t>Berkeley Data Science Education </a:t>
            </a:r>
            <a:r>
              <a:rPr lang="en-US" u="sng" dirty="0" smtClean="0">
                <a:hlinkClick r:id="rId4"/>
              </a:rPr>
              <a:t>Initiative</a:t>
            </a:r>
            <a:endParaRPr lang="en-US" dirty="0"/>
          </a:p>
          <a:p>
            <a:pPr lvl="1"/>
            <a:r>
              <a:rPr lang="en-US" dirty="0" smtClean="0"/>
              <a:t>For </a:t>
            </a:r>
            <a:r>
              <a:rPr lang="en-US" dirty="0"/>
              <a:t>upcoming classes in data </a:t>
            </a:r>
            <a:r>
              <a:rPr lang="en-US" dirty="0" smtClean="0"/>
              <a:t>science</a:t>
            </a:r>
          </a:p>
          <a:p>
            <a:r>
              <a:rPr lang="en-US" dirty="0" smtClean="0">
                <a:hlinkClick r:id="rId5"/>
              </a:rPr>
              <a:t>The Hacker Within</a:t>
            </a:r>
            <a:endParaRPr lang="en-US" dirty="0" smtClean="0"/>
          </a:p>
          <a:p>
            <a:pPr lvl="1"/>
            <a:r>
              <a:rPr lang="en-US" dirty="0" smtClean="0"/>
              <a:t>A support group / lecture series to talk about data analysis and coding.</a:t>
            </a:r>
          </a:p>
          <a:p>
            <a:r>
              <a:rPr lang="en-US" dirty="0" smtClean="0">
                <a:hlinkClick r:id="rId6"/>
              </a:rPr>
              <a:t>CDIPS</a:t>
            </a:r>
            <a:endParaRPr lang="en-US" dirty="0" smtClean="0"/>
          </a:p>
          <a:p>
            <a:pPr lvl="1"/>
            <a:r>
              <a:rPr lang="en-US" dirty="0" smtClean="0"/>
              <a:t>Focuses on career development with some data science</a:t>
            </a:r>
            <a:endParaRPr lang="en-US" dirty="0"/>
          </a:p>
          <a:p>
            <a:endParaRPr lang="en-US" dirty="0"/>
          </a:p>
        </p:txBody>
      </p:sp>
    </p:spTree>
    <p:extLst>
      <p:ext uri="{BB962C8B-B14F-4D97-AF65-F5344CB8AC3E}">
        <p14:creationId xmlns:p14="http://schemas.microsoft.com/office/powerpoint/2010/main" val="150399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go from here?</a:t>
            </a:r>
            <a:endParaRPr lang="en-US" dirty="0"/>
          </a:p>
        </p:txBody>
      </p:sp>
      <p:sp>
        <p:nvSpPr>
          <p:cNvPr id="3" name="Content Placeholder 2"/>
          <p:cNvSpPr>
            <a:spLocks noGrp="1"/>
          </p:cNvSpPr>
          <p:nvPr>
            <p:ph idx="1"/>
          </p:nvPr>
        </p:nvSpPr>
        <p:spPr/>
        <p:txBody>
          <a:bodyPr/>
          <a:lstStyle/>
          <a:p>
            <a:r>
              <a:rPr lang="en-US" dirty="0" smtClean="0"/>
              <a:t>The </a:t>
            </a:r>
            <a:r>
              <a:rPr lang="en-US" dirty="0"/>
              <a:t>next two lectures will emphasize the data analytic parts of this process. This means deciding how you'll structure your data, deciding how to analyze it, and deciding where to go from there.</a:t>
            </a:r>
          </a:p>
          <a:p>
            <a:pPr lvl="1"/>
            <a:r>
              <a:rPr lang="en-US" b="1" dirty="0"/>
              <a:t>Week 2</a:t>
            </a:r>
            <a:r>
              <a:rPr lang="en-US" dirty="0"/>
              <a:t> will focus on data management, structuring your data, and managing your analysis workflow</a:t>
            </a:r>
          </a:p>
          <a:p>
            <a:pPr lvl="1"/>
            <a:r>
              <a:rPr lang="en-US" b="1" dirty="0"/>
              <a:t>Week 3</a:t>
            </a:r>
            <a:r>
              <a:rPr lang="en-US" dirty="0"/>
              <a:t> will focus on data analysis and statistics, as well as </a:t>
            </a:r>
            <a:r>
              <a:rPr lang="en-US" dirty="0" smtClean="0"/>
              <a:t>visualization</a:t>
            </a:r>
          </a:p>
          <a:p>
            <a:r>
              <a:rPr lang="en-US" dirty="0" smtClean="0"/>
              <a:t>We’ll dive into Python, and I’ll send out some instructions for what to before next week.</a:t>
            </a:r>
            <a:endParaRPr lang="en-US" dirty="0"/>
          </a:p>
          <a:p>
            <a:endParaRPr lang="en-US" dirty="0"/>
          </a:p>
        </p:txBody>
      </p:sp>
    </p:spTree>
    <p:extLst>
      <p:ext uri="{BB962C8B-B14F-4D97-AF65-F5344CB8AC3E}">
        <p14:creationId xmlns:p14="http://schemas.microsoft.com/office/powerpoint/2010/main" val="179286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other resources</a:t>
            </a:r>
            <a:endParaRPr lang="en-US" dirty="0"/>
          </a:p>
        </p:txBody>
      </p:sp>
      <p:sp>
        <p:nvSpPr>
          <p:cNvPr id="3" name="Content Placeholder 2"/>
          <p:cNvSpPr>
            <a:spLocks noGrp="1"/>
          </p:cNvSpPr>
          <p:nvPr>
            <p:ph idx="1"/>
          </p:nvPr>
        </p:nvSpPr>
        <p:spPr/>
        <p:txBody>
          <a:bodyPr/>
          <a:lstStyle/>
          <a:p>
            <a:r>
              <a:rPr lang="en-US" b="1" u="sng" dirty="0">
                <a:hlinkClick r:id="rId2"/>
              </a:rPr>
              <a:t>A quick primer on jupyter</a:t>
            </a:r>
            <a:endParaRPr lang="en-US" b="1" dirty="0"/>
          </a:p>
          <a:p>
            <a:pPr lvl="1"/>
            <a:r>
              <a:rPr lang="en-US" dirty="0"/>
              <a:t>Describes the </a:t>
            </a:r>
            <a:r>
              <a:rPr lang="en-US" dirty="0" err="1"/>
              <a:t>Jupyter</a:t>
            </a:r>
            <a:r>
              <a:rPr lang="en-US" dirty="0"/>
              <a:t> ecosystem and how it can help you improve your work.</a:t>
            </a:r>
          </a:p>
          <a:p>
            <a:r>
              <a:rPr lang="en-US" b="1" u="sng" dirty="0">
                <a:hlinkClick r:id="rId3" invalidUrl="https://github.com/choldgraf/reproducible_research_2017/blob/master/week_01/extras/scientific python.ipynb"/>
              </a:rPr>
              <a:t>Intro to scientific python</a:t>
            </a:r>
            <a:endParaRPr lang="en-US" b="1" dirty="0"/>
          </a:p>
          <a:p>
            <a:pPr lvl="1"/>
            <a:r>
              <a:rPr lang="en-US" dirty="0"/>
              <a:t>has a short introduction to using python within </a:t>
            </a:r>
            <a:r>
              <a:rPr lang="en-US" dirty="0" err="1"/>
              <a:t>jupyter</a:t>
            </a:r>
            <a:r>
              <a:rPr lang="en-US" dirty="0"/>
              <a:t> notebooks. It will get you up and running, and we can dive into more detail in the next class.</a:t>
            </a:r>
          </a:p>
          <a:p>
            <a:endParaRPr lang="en-US" dirty="0"/>
          </a:p>
        </p:txBody>
      </p:sp>
    </p:spTree>
    <p:extLst>
      <p:ext uri="{BB962C8B-B14F-4D97-AF65-F5344CB8AC3E}">
        <p14:creationId xmlns:p14="http://schemas.microsoft.com/office/powerpoint/2010/main" val="186519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you interested in learning about</a:t>
            </a:r>
            <a:r>
              <a:rPr lang="mr-IN" dirty="0" smtClean="0"/>
              <a:t>…</a:t>
            </a:r>
            <a:endParaRPr lang="en-US" dirty="0"/>
          </a:p>
        </p:txBody>
      </p:sp>
      <p:sp>
        <p:nvSpPr>
          <p:cNvPr id="3" name="Content Placeholder 2"/>
          <p:cNvSpPr>
            <a:spLocks noGrp="1"/>
          </p:cNvSpPr>
          <p:nvPr>
            <p:ph idx="1"/>
          </p:nvPr>
        </p:nvSpPr>
        <p:spPr/>
        <p:txBody>
          <a:bodyPr/>
          <a:lstStyle/>
          <a:p>
            <a:r>
              <a:rPr lang="en-US" dirty="0" smtClean="0"/>
              <a:t>Data </a:t>
            </a:r>
            <a:r>
              <a:rPr lang="en-US" dirty="0"/>
              <a:t>management / workflows</a:t>
            </a:r>
          </a:p>
          <a:p>
            <a:r>
              <a:rPr lang="en-US" dirty="0"/>
              <a:t>Statistics</a:t>
            </a:r>
          </a:p>
          <a:p>
            <a:r>
              <a:rPr lang="en-US" dirty="0"/>
              <a:t>Machine learning</a:t>
            </a:r>
          </a:p>
          <a:p>
            <a:r>
              <a:rPr lang="en-US" dirty="0"/>
              <a:t>Visualization</a:t>
            </a:r>
          </a:p>
          <a:p>
            <a:endParaRPr lang="en-US" dirty="0"/>
          </a:p>
          <a:p>
            <a:endParaRPr lang="en-US" dirty="0"/>
          </a:p>
        </p:txBody>
      </p:sp>
    </p:spTree>
    <p:extLst>
      <p:ext uri="{BB962C8B-B14F-4D97-AF65-F5344CB8AC3E}">
        <p14:creationId xmlns:p14="http://schemas.microsoft.com/office/powerpoint/2010/main" val="105224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8302"/>
            <a:ext cx="10515600" cy="4351338"/>
          </a:xfrm>
        </p:spPr>
        <p:txBody>
          <a:bodyPr/>
          <a:lstStyle/>
          <a:p>
            <a:pPr marL="0" indent="0">
              <a:buNone/>
            </a:pPr>
            <a:r>
              <a:rPr lang="en-US" dirty="0" smtClean="0"/>
              <a:t>Today, we will cover </a:t>
            </a:r>
            <a:r>
              <a:rPr lang="en-US" dirty="0" smtClean="0"/>
              <a:t>the broad communities and tools at your disposal </a:t>
            </a:r>
            <a:r>
              <a:rPr lang="en-US" dirty="0" smtClean="0"/>
              <a:t>for open science.</a:t>
            </a:r>
          </a:p>
          <a:p>
            <a:pPr marL="0" indent="0">
              <a:buNone/>
            </a:pPr>
            <a:endParaRPr lang="en-US" dirty="0"/>
          </a:p>
          <a:p>
            <a:pPr marL="0" indent="0">
              <a:buNone/>
            </a:pPr>
            <a:r>
              <a:rPr lang="en-US" dirty="0" smtClean="0"/>
              <a:t>They’ll give you a high-level view of the tools, communities, and source of help to assist you in doing your work more effectively.</a:t>
            </a:r>
          </a:p>
          <a:p>
            <a:pPr marL="0" indent="0">
              <a:buNone/>
            </a:pPr>
            <a:endParaRPr lang="en-US" dirty="0"/>
          </a:p>
          <a:p>
            <a:pPr marL="0" indent="0">
              <a:buNone/>
            </a:pPr>
            <a:r>
              <a:rPr lang="en-US" dirty="0" smtClean="0"/>
              <a:t>We’ll go into more detail in some specific topics in the next weeks.</a:t>
            </a:r>
            <a:endParaRPr lang="en-US" dirty="0" smtClean="0"/>
          </a:p>
          <a:p>
            <a:pPr marL="0" indent="0">
              <a:buNone/>
            </a:pPr>
            <a:endParaRPr lang="en-US" dirty="0" smtClean="0"/>
          </a:p>
        </p:txBody>
      </p:sp>
    </p:spTree>
    <p:extLst>
      <p:ext uri="{BB962C8B-B14F-4D97-AF65-F5344CB8AC3E}">
        <p14:creationId xmlns:p14="http://schemas.microsoft.com/office/powerpoint/2010/main" val="1260564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open science </a:t>
            </a:r>
            <a:r>
              <a:rPr lang="en-US" dirty="0" smtClean="0"/>
              <a:t>mean </a:t>
            </a:r>
            <a:r>
              <a:rPr lang="en-US" dirty="0" smtClean="0">
                <a:solidFill>
                  <a:schemeClr val="accent2"/>
                </a:solidFill>
              </a:rPr>
              <a:t>to you</a:t>
            </a:r>
            <a:r>
              <a:rPr lang="en-US" dirty="0" smtClean="0"/>
              <a:t>?</a:t>
            </a:r>
            <a:endParaRPr lang="en-US" dirty="0"/>
          </a:p>
        </p:txBody>
      </p:sp>
      <p:sp>
        <p:nvSpPr>
          <p:cNvPr id="3" name="Content Placeholder 2"/>
          <p:cNvSpPr>
            <a:spLocks noGrp="1"/>
          </p:cNvSpPr>
          <p:nvPr>
            <p:ph idx="1"/>
          </p:nvPr>
        </p:nvSpPr>
        <p:spPr/>
        <p:txBody>
          <a:bodyPr/>
          <a:lstStyle/>
          <a:p>
            <a:r>
              <a:rPr lang="en-US" dirty="0" smtClean="0"/>
              <a:t>Doing work that is:</a:t>
            </a:r>
          </a:p>
          <a:p>
            <a:pPr lvl="1"/>
            <a:r>
              <a:rPr lang="en-US" dirty="0" smtClean="0"/>
              <a:t>Easy to discover</a:t>
            </a:r>
          </a:p>
          <a:p>
            <a:pPr lvl="1"/>
            <a:r>
              <a:rPr lang="en-US" dirty="0" smtClean="0"/>
              <a:t>Easy to understand</a:t>
            </a:r>
          </a:p>
          <a:p>
            <a:pPr lvl="1"/>
            <a:r>
              <a:rPr lang="en-US" dirty="0" smtClean="0"/>
              <a:t>Easy to replicate</a:t>
            </a:r>
          </a:p>
          <a:p>
            <a:pPr lvl="1"/>
            <a:r>
              <a:rPr lang="en-US" dirty="0" smtClean="0"/>
              <a:t>Easy to build off </a:t>
            </a:r>
            <a:r>
              <a:rPr lang="en-US" dirty="0" smtClean="0"/>
              <a:t>of</a:t>
            </a:r>
            <a:endParaRPr lang="en-US" dirty="0" smtClean="0"/>
          </a:p>
        </p:txBody>
      </p:sp>
    </p:spTree>
    <p:extLst>
      <p:ext uri="{BB962C8B-B14F-4D97-AF65-F5344CB8AC3E}">
        <p14:creationId xmlns:p14="http://schemas.microsoft.com/office/powerpoint/2010/main" val="179047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lifecycle of a project</a:t>
            </a:r>
            <a:endParaRPr lang="en-US" dirty="0"/>
          </a:p>
        </p:txBody>
      </p:sp>
      <p:sp>
        <p:nvSpPr>
          <p:cNvPr id="3" name="Content Placeholder 2"/>
          <p:cNvSpPr>
            <a:spLocks noGrp="1"/>
          </p:cNvSpPr>
          <p:nvPr>
            <p:ph idx="1"/>
          </p:nvPr>
        </p:nvSpPr>
        <p:spPr/>
        <p:txBody>
          <a:bodyPr>
            <a:normAutofit/>
          </a:bodyPr>
          <a:lstStyle/>
          <a:p>
            <a:r>
              <a:rPr lang="en-US" dirty="0" smtClean="0"/>
              <a:t>Any project moves in cycles and science is no different</a:t>
            </a:r>
            <a:r>
              <a:rPr lang="en-US" dirty="0" smtClean="0"/>
              <a:t>.</a:t>
            </a:r>
          </a:p>
          <a:p>
            <a:endParaRPr lang="en-US" dirty="0" smtClean="0"/>
          </a:p>
          <a:p>
            <a:r>
              <a:rPr lang="en-US" dirty="0" smtClean="0"/>
              <a:t>Understanding </a:t>
            </a:r>
            <a:r>
              <a:rPr lang="en-US" dirty="0" smtClean="0"/>
              <a:t>the cycle of science - and where it can go awry - is a crucial part of calling yourself a scientist.</a:t>
            </a:r>
            <a:endParaRPr lang="en-US" dirty="0"/>
          </a:p>
        </p:txBody>
      </p:sp>
    </p:spTree>
    <p:extLst>
      <p:ext uri="{BB962C8B-B14F-4D97-AF65-F5344CB8AC3E}">
        <p14:creationId xmlns:p14="http://schemas.microsoft.com/office/powerpoint/2010/main" val="1396415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high-level view of what happens in any scientific paper:</a:t>
            </a:r>
            <a:br>
              <a:rPr lang="en-US" dirty="0" smtClean="0"/>
            </a:br>
            <a:endParaRPr lang="en-US" dirty="0"/>
          </a:p>
        </p:txBody>
      </p:sp>
      <p:sp>
        <p:nvSpPr>
          <p:cNvPr id="3" name="Content Placeholder 2"/>
          <p:cNvSpPr>
            <a:spLocks noGrp="1"/>
          </p:cNvSpPr>
          <p:nvPr>
            <p:ph idx="1"/>
          </p:nvPr>
        </p:nvSpPr>
        <p:spPr/>
        <p:txBody>
          <a:bodyPr/>
          <a:lstStyle/>
          <a:p>
            <a:r>
              <a:rPr lang="en-US" dirty="0" smtClean="0"/>
              <a:t>Be interested in something</a:t>
            </a:r>
          </a:p>
          <a:p>
            <a:r>
              <a:rPr lang="en-US" dirty="0" smtClean="0"/>
              <a:t>Read the literature</a:t>
            </a:r>
          </a:p>
          <a:p>
            <a:r>
              <a:rPr lang="en-US" dirty="0" smtClean="0"/>
              <a:t>Plan an experiment</a:t>
            </a:r>
          </a:p>
          <a:p>
            <a:r>
              <a:rPr lang="en-US" dirty="0" smtClean="0"/>
              <a:t>Conduct the experiment / collect the data</a:t>
            </a:r>
          </a:p>
          <a:p>
            <a:r>
              <a:rPr lang="en-US" dirty="0" smtClean="0"/>
              <a:t>Store and catalogue the data</a:t>
            </a:r>
          </a:p>
          <a:p>
            <a:r>
              <a:rPr lang="en-US" dirty="0" smtClean="0"/>
              <a:t>Analyze the data</a:t>
            </a:r>
          </a:p>
          <a:p>
            <a:r>
              <a:rPr lang="en-US" dirty="0" smtClean="0"/>
              <a:t>Refine the analysis</a:t>
            </a:r>
          </a:p>
          <a:p>
            <a:r>
              <a:rPr lang="en-US" dirty="0" smtClean="0"/>
              <a:t>Write up the results</a:t>
            </a:r>
            <a:endParaRPr lang="en-US" dirty="0"/>
          </a:p>
        </p:txBody>
      </p:sp>
      <p:sp>
        <p:nvSpPr>
          <p:cNvPr id="10" name="Circular Arrow 9"/>
          <p:cNvSpPr/>
          <p:nvPr/>
        </p:nvSpPr>
        <p:spPr>
          <a:xfrm rot="5400000" flipH="1">
            <a:off x="6509793" y="3633272"/>
            <a:ext cx="1889855" cy="2717443"/>
          </a:xfrm>
          <a:prstGeom prst="circular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ircular Arrow 11"/>
          <p:cNvSpPr/>
          <p:nvPr/>
        </p:nvSpPr>
        <p:spPr>
          <a:xfrm rot="5400000" flipH="1">
            <a:off x="6509793" y="1743417"/>
            <a:ext cx="1889855" cy="2717443"/>
          </a:xfrm>
          <a:prstGeom prst="circular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796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this cycle can go wrong...</a:t>
            </a:r>
            <a:endParaRPr lang="en-US" dirty="0"/>
          </a:p>
        </p:txBody>
      </p:sp>
      <p:sp>
        <p:nvSpPr>
          <p:cNvPr id="3" name="Content Placeholder 2"/>
          <p:cNvSpPr>
            <a:spLocks noGrp="1"/>
          </p:cNvSpPr>
          <p:nvPr>
            <p:ph idx="1"/>
          </p:nvPr>
        </p:nvSpPr>
        <p:spPr/>
        <p:txBody>
          <a:bodyPr/>
          <a:lstStyle/>
          <a:p>
            <a:r>
              <a:rPr lang="en-US" dirty="0" smtClean="0"/>
              <a:t>Be </a:t>
            </a:r>
            <a:r>
              <a:rPr lang="en-US" dirty="0" smtClean="0"/>
              <a:t>interested in something </a:t>
            </a:r>
            <a:r>
              <a:rPr lang="en-US" dirty="0" smtClean="0">
                <a:solidFill>
                  <a:schemeClr val="accent2"/>
                </a:solidFill>
              </a:rPr>
              <a:t>&lt;-- Scientists aren't well-trained in communication </a:t>
            </a:r>
            <a:r>
              <a:rPr lang="en-US" dirty="0" smtClean="0">
                <a:solidFill>
                  <a:schemeClr val="accent2"/>
                </a:solidFill>
              </a:rPr>
              <a:t>skills.</a:t>
            </a:r>
            <a:endParaRPr lang="en-US" dirty="0" smtClean="0">
              <a:solidFill>
                <a:schemeClr val="accent2"/>
              </a:solidFill>
            </a:endParaRPr>
          </a:p>
          <a:p>
            <a:r>
              <a:rPr lang="en-US" dirty="0" smtClean="0"/>
              <a:t>Read the literature  </a:t>
            </a:r>
            <a:r>
              <a:rPr lang="en-US" dirty="0" smtClean="0">
                <a:solidFill>
                  <a:schemeClr val="accent2"/>
                </a:solidFill>
              </a:rPr>
              <a:t>&lt;-- </a:t>
            </a:r>
            <a:r>
              <a:rPr lang="en-US" dirty="0" smtClean="0">
                <a:solidFill>
                  <a:schemeClr val="accent2"/>
                </a:solidFill>
              </a:rPr>
              <a:t>You need an institution to pay large </a:t>
            </a:r>
            <a:r>
              <a:rPr lang="en-US" dirty="0" smtClean="0">
                <a:solidFill>
                  <a:schemeClr val="accent2"/>
                </a:solidFill>
              </a:rPr>
              <a:t>licensing fees.</a:t>
            </a:r>
          </a:p>
          <a:p>
            <a:r>
              <a:rPr lang="en-US" dirty="0" smtClean="0"/>
              <a:t>Planning and conducting an experiment  </a:t>
            </a:r>
            <a:r>
              <a:rPr lang="en-US" dirty="0" smtClean="0">
                <a:solidFill>
                  <a:schemeClr val="accent2"/>
                </a:solidFill>
              </a:rPr>
              <a:t>&lt;-- </a:t>
            </a:r>
            <a:r>
              <a:rPr lang="en-US" dirty="0" smtClean="0">
                <a:solidFill>
                  <a:schemeClr val="accent2"/>
                </a:solidFill>
              </a:rPr>
              <a:t>implementation details are </a:t>
            </a:r>
            <a:r>
              <a:rPr lang="en-US" dirty="0" smtClean="0">
                <a:solidFill>
                  <a:schemeClr val="accent2"/>
                </a:solidFill>
              </a:rPr>
              <a:t>often </a:t>
            </a:r>
            <a:r>
              <a:rPr lang="en-US" dirty="0" smtClean="0">
                <a:solidFill>
                  <a:schemeClr val="accent2"/>
                </a:solidFill>
              </a:rPr>
              <a:t>incomplete</a:t>
            </a:r>
            <a:r>
              <a:rPr lang="en-US" dirty="0">
                <a:solidFill>
                  <a:schemeClr val="accent2"/>
                </a:solidFill>
              </a:rPr>
              <a:t> </a:t>
            </a:r>
            <a:r>
              <a:rPr lang="en-US" dirty="0" smtClean="0">
                <a:solidFill>
                  <a:schemeClr val="accent2"/>
                </a:solidFill>
              </a:rPr>
              <a:t>or hard to find</a:t>
            </a:r>
            <a:endParaRPr lang="en-US" dirty="0">
              <a:solidFill>
                <a:schemeClr val="accent2"/>
              </a:solidFill>
            </a:endParaRPr>
          </a:p>
        </p:txBody>
      </p:sp>
    </p:spTree>
    <p:extLst>
      <p:ext uri="{BB962C8B-B14F-4D97-AF65-F5344CB8AC3E}">
        <p14:creationId xmlns:p14="http://schemas.microsoft.com/office/powerpoint/2010/main" val="21082080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1072</Words>
  <Application>Microsoft Macintosh PowerPoint</Application>
  <PresentationFormat>Widescreen</PresentationFormat>
  <Paragraphs>146</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Garamond</vt:lpstr>
      <vt:lpstr>Helvetica Light</vt:lpstr>
      <vt:lpstr>Arial</vt:lpstr>
      <vt:lpstr>Office Theme</vt:lpstr>
      <vt:lpstr>Open Science 101</vt:lpstr>
      <vt:lpstr>First some quick questions</vt:lpstr>
      <vt:lpstr>What language did you use? </vt:lpstr>
      <vt:lpstr>Are you interested in learning about…</vt:lpstr>
      <vt:lpstr>PowerPoint Presentation</vt:lpstr>
      <vt:lpstr>What does open science mean to you?</vt:lpstr>
      <vt:lpstr>The lifecycle of a project</vt:lpstr>
      <vt:lpstr>A high-level view of what happens in any scientific paper: </vt:lpstr>
      <vt:lpstr>Where this cycle can go wrong...</vt:lpstr>
      <vt:lpstr>PowerPoint Presentation</vt:lpstr>
      <vt:lpstr>At its core, open science is about improving this process.</vt:lpstr>
      <vt:lpstr>Where does data reproducibility fit in?</vt:lpstr>
      <vt:lpstr>The basic unit of science is data</vt:lpstr>
      <vt:lpstr>The open-science ecosystem.</vt:lpstr>
      <vt:lpstr>Sharing and publishing your work</vt:lpstr>
      <vt:lpstr>The publishing industry and the Open Access movement</vt:lpstr>
      <vt:lpstr>Some big open access players</vt:lpstr>
      <vt:lpstr>Pre-print servers</vt:lpstr>
      <vt:lpstr>The most common preprint server in our field is biorxiv</vt:lpstr>
      <vt:lpstr>Publishing data or code</vt:lpstr>
      <vt:lpstr>Some groups that let you publish code</vt:lpstr>
      <vt:lpstr>Storing larger datasets</vt:lpstr>
      <vt:lpstr>Analyzing your data effectively </vt:lpstr>
      <vt:lpstr>What does open-source mean to you?</vt:lpstr>
      <vt:lpstr>Open-source languages</vt:lpstr>
      <vt:lpstr>The two most common open-source languages for scientific analysis</vt:lpstr>
      <vt:lpstr>PowerPoint Presentation</vt:lpstr>
      <vt:lpstr>These materials will focus on Python</vt:lpstr>
      <vt:lpstr>A quick note on Matlab</vt:lpstr>
      <vt:lpstr>Other key tools in open-science</vt:lpstr>
      <vt:lpstr>Organizations and resources in open-science</vt:lpstr>
      <vt:lpstr>Software Carpentry</vt:lpstr>
      <vt:lpstr>Data Carpentry</vt:lpstr>
      <vt:lpstr>On Berkeley's campus</vt:lpstr>
      <vt:lpstr>Where to go from here?</vt:lpstr>
      <vt:lpstr>Some other resources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Holdgraf</dc:creator>
  <cp:lastModifiedBy>Chris Holdgraf</cp:lastModifiedBy>
  <cp:revision>8</cp:revision>
  <dcterms:created xsi:type="dcterms:W3CDTF">2017-04-11T23:15:12Z</dcterms:created>
  <dcterms:modified xsi:type="dcterms:W3CDTF">2017-04-12T00:55:51Z</dcterms:modified>
</cp:coreProperties>
</file>